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7" r:id="rId2"/>
    <p:sldId id="258" r:id="rId3"/>
    <p:sldId id="259" r:id="rId4"/>
    <p:sldId id="260" r:id="rId5"/>
    <p:sldId id="282" r:id="rId6"/>
    <p:sldId id="284" r:id="rId7"/>
    <p:sldId id="283" r:id="rId8"/>
    <p:sldId id="261" r:id="rId9"/>
    <p:sldId id="262" r:id="rId10"/>
    <p:sldId id="263" r:id="rId11"/>
    <p:sldId id="264" r:id="rId12"/>
    <p:sldId id="265" r:id="rId13"/>
    <p:sldId id="286" r:id="rId14"/>
    <p:sldId id="266" r:id="rId15"/>
    <p:sldId id="267" r:id="rId16"/>
    <p:sldId id="268" r:id="rId17"/>
    <p:sldId id="269" r:id="rId18"/>
    <p:sldId id="270" r:id="rId19"/>
    <p:sldId id="271" r:id="rId20"/>
    <p:sldId id="276" r:id="rId21"/>
    <p:sldId id="277" r:id="rId22"/>
    <p:sldId id="280" r:id="rId23"/>
    <p:sldId id="274" r:id="rId24"/>
    <p:sldId id="287" r:id="rId25"/>
    <p:sldId id="289" r:id="rId26"/>
    <p:sldId id="288" r:id="rId27"/>
    <p:sldId id="290" r:id="rId28"/>
    <p:sldId id="272" r:id="rId29"/>
    <p:sldId id="273" r:id="rId30"/>
    <p:sldId id="281" r:id="rId31"/>
    <p:sldId id="28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/>
    <p:restoredTop sz="94621"/>
  </p:normalViewPr>
  <p:slideViewPr>
    <p:cSldViewPr snapToGrid="0" snapToObjects="1">
      <p:cViewPr varScale="1">
        <p:scale>
          <a:sx n="112" d="100"/>
          <a:sy n="112" d="100"/>
        </p:scale>
        <p:origin x="21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5931-7715-5E46-BDFA-AB057AFBA7ED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08288F-6A97-6C45-B4CB-70881553E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07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0.png>
</file>

<file path=ppt/media/image11.jpeg>
</file>

<file path=ppt/media/image12.jpeg>
</file>

<file path=ppt/media/image13.png>
</file>

<file path=ppt/media/image15.png>
</file>

<file path=ppt/media/image2.png>
</file>

<file path=ppt/media/image3.tiff>
</file>

<file path=ppt/media/image4.jpeg>
</file>

<file path=ppt/media/image4.png>
</file>

<file path=ppt/media/image5.jpeg>
</file>

<file path=ppt/media/image5.png>
</file>

<file path=ppt/media/image50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D9ED1-2F53-7446-8842-D44A76804E37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8D666-A8CC-4E41-80C5-D3A58FE1A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754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8D666-A8CC-4E41-80C5-D3A58FE1A9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32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5B7114-A53D-B249-AAAE-50AB531238AA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E7FE4-4FE7-6047-BDAE-DFBD2E1F990A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4C4DB-86FC-3944-87A0-6EDE3C51A5B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9E79F-49D5-134A-970A-26882D2A867E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4201C-A063-3C43-BE10-2E3B5250178E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74B5-D8C1-4C4B-9F86-55EB87E46D1A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E34E1-8C04-4144-93FA-D6C9F3EC6EDD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2797-FC11-874C-96EC-1C83F4A1B312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7275-CE25-2A48-880D-2DEC03390B46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05F0-82F5-EA4B-96FF-7A80355656B4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EF22C-E96C-554C-B7EB-0F0DDAB6380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282CC-3548-4B41-8BC0-F990695ACE1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9ADF1-330A-8E44-A810-6A7A8849975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A7FF7-F218-5242-AC76-253196244E9F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FF832-4304-904C-BBBA-ABE34384BAA0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964D-1E1E-8D43-A503-647099B682BD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E6E75-8D40-4D4E-B0ED-BAA36A02B93F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hyperlink" Target="https://www.cis.upenn.edu/~matuszek/cis554-2013/Lectures/prolog-02-nonmonotonic.ppt" TargetMode="External"/><Relationship Id="rId12" Type="http://schemas.openxmlformats.org/officeDocument/2006/relationships/hyperlink" Target="http://www.cs.tau.ac.il/~annaz/teaching/TAU_winter08/Seminar/ArielLogic.pdf" TargetMode="External"/><Relationship Id="rId13" Type="http://schemas.openxmlformats.org/officeDocument/2006/relationships/hyperlink" Target="http://prism.cs.umd.edu/papers/Min93:overview/lpnmr.overview.jlp.html" TargetMode="External"/><Relationship Id="rId14" Type="http://schemas.openxmlformats.org/officeDocument/2006/relationships/hyperlink" Target="http://www.cse.unsw.edu.au/~cs4415/2009/resources/stable.pdf" TargetMode="External"/><Relationship Id="rId15" Type="http://schemas.openxmlformats.org/officeDocument/2006/relationships/hyperlink" Target="http://cgi.di.uoa.gr/~prondo/SEMANTICS/minimum.pdf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en.wikipedia.org/wiki/Classical_logic" TargetMode="External"/><Relationship Id="rId3" Type="http://schemas.openxmlformats.org/officeDocument/2006/relationships/hyperlink" Target="https://en.wikipedia.org/wiki/Monotonicity_of_entailment" TargetMode="External"/><Relationship Id="rId4" Type="http://schemas.openxmlformats.org/officeDocument/2006/relationships/hyperlink" Target="https://en.wikipedia.org/wiki/Non-monotonic_logic" TargetMode="External"/><Relationship Id="rId5" Type="http://schemas.openxmlformats.org/officeDocument/2006/relationships/hyperlink" Target="https://stackoverflow.com/questions/what-is-meant-by-logical-purity-in-prolog" TargetMode="External"/><Relationship Id="rId6" Type="http://schemas.openxmlformats.org/officeDocument/2006/relationships/hyperlink" Target="http://babel.ls.fi.upm.es/~jjmoreno/default.html" TargetMode="External"/><Relationship Id="rId7" Type="http://schemas.openxmlformats.org/officeDocument/2006/relationships/hyperlink" Target="https://www.codeday.top/2017/10/15/49520.html" TargetMode="External"/><Relationship Id="rId8" Type="http://schemas.openxmlformats.org/officeDocument/2006/relationships/hyperlink" Target="http://logic.stanford.edu/herbrand/herbrand.html" TargetMode="External"/><Relationship Id="rId9" Type="http://schemas.openxmlformats.org/officeDocument/2006/relationships/hyperlink" Target="http://blogs.city.ac.uk/ml/files/2014/11/ilpTalk-1xtj3xm.pdf" TargetMode="External"/><Relationship Id="rId10" Type="http://schemas.openxmlformats.org/officeDocument/2006/relationships/hyperlink" Target="http://web.it.nctu.edu.tw/~cschen/courses/2004/ai2004-NML.pp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68238" y="314320"/>
            <a:ext cx="58496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sz="2400" b="1" u="sng" dirty="0">
                <a:latin typeface="Century Gothic" charset="0"/>
                <a:ea typeface="Century Gothic" charset="0"/>
                <a:cs typeface="Century Gothic" charset="0"/>
              </a:rPr>
              <a:t>ΕΘΝΙΚΟ ΜΕΤΣΟΒΙΟ </a:t>
            </a:r>
            <a:r>
              <a:rPr lang="el-GR" sz="2400" b="1" u="sng" dirty="0" smtClean="0">
                <a:latin typeface="Century Gothic" charset="0"/>
                <a:ea typeface="Century Gothic" charset="0"/>
                <a:cs typeface="Century Gothic" charset="0"/>
              </a:rPr>
              <a:t>ΠΟΛΥΤΕΧΝΕΙΟ</a:t>
            </a:r>
            <a:endParaRPr lang="el-GR" sz="2400" b="1" u="sng" dirty="0">
              <a:latin typeface="Century Gothic" charset="0"/>
              <a:ea typeface="Century Gothic" charset="0"/>
              <a:cs typeface="Century Gothic" charset="0"/>
            </a:endParaRPr>
          </a:p>
          <a:p>
            <a:pPr algn="ctr"/>
            <a:endParaRPr lang="el-GR" sz="2400" b="1" u="sng" dirty="0">
              <a:latin typeface="Century Gothic" charset="0"/>
              <a:ea typeface="Century Gothic" charset="0"/>
              <a:cs typeface="Century Gothic" charset="0"/>
            </a:endParaRPr>
          </a:p>
          <a:p>
            <a:pPr algn="ctr"/>
            <a:r>
              <a:rPr lang="el-GR" sz="2400" b="1" u="sng" dirty="0">
                <a:latin typeface="Century Gothic" charset="0"/>
                <a:ea typeface="Century Gothic" charset="0"/>
                <a:cs typeface="Century Gothic" charset="0"/>
              </a:rPr>
              <a:t>ΣΧΟΛΗ ΗΛΕΚΤΡΟΛΟΓΩΝ ΜΗΧΑΝΙΚΩΝ </a:t>
            </a:r>
          </a:p>
          <a:p>
            <a:pPr algn="ctr"/>
            <a:r>
              <a:rPr lang="el-GR" sz="2400" b="1" u="sng" dirty="0">
                <a:latin typeface="Century Gothic" charset="0"/>
                <a:ea typeface="Century Gothic" charset="0"/>
                <a:cs typeface="Century Gothic" charset="0"/>
              </a:rPr>
              <a:t>ΚΑΙ ΜΗΧΑΝΙΚΩΝ </a:t>
            </a:r>
            <a:r>
              <a:rPr lang="el-GR" sz="2400" b="1" u="sng" dirty="0" smtClean="0">
                <a:latin typeface="Century Gothic" charset="0"/>
                <a:ea typeface="Century Gothic" charset="0"/>
                <a:cs typeface="Century Gothic" charset="0"/>
              </a:rPr>
              <a:t>ΥΠΟΛΟΓΙΣΤΩΝ</a:t>
            </a:r>
            <a:endParaRPr lang="el-GR" sz="2400" b="1" u="sng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156" y="2217883"/>
            <a:ext cx="2225842" cy="22258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50128" y="4777628"/>
            <a:ext cx="46858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b="1" u="sng" dirty="0" smtClean="0">
                <a:latin typeface="Century Gothic" charset="0"/>
                <a:ea typeface="Century Gothic" charset="0"/>
                <a:cs typeface="Century Gothic" charset="0"/>
              </a:rPr>
              <a:t>ΤΕΧΝΟΛΟΓΙΑ ΛΟΓΙΣΜΙΚΟΥ</a:t>
            </a:r>
            <a:endParaRPr lang="en-US" sz="2800" b="1" u="sng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A0C2E-F5B1-034A-8CA7-C4DB840CA79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6321" y="5883273"/>
            <a:ext cx="771089" cy="396000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fld id="{6D22F896-40B5-4ADD-8801-0D06FADFA095}" type="slidenum">
              <a:rPr lang="en-US" sz="14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</a:t>
            </a:fld>
            <a:endParaRPr lang="en-US" sz="1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1540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9EB87-3961-9941-A466-F683D8BC8A71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334321" y="1043492"/>
                <a:ext cx="6494200" cy="50783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2. weakness: </a:t>
                </a:r>
                <a:r>
                  <a:rPr lang="el-GR" dirty="0" smtClean="0"/>
                  <a:t>Έστω ότι έχουμε το αξίωμα:</a:t>
                </a:r>
              </a:p>
              <a:p>
                <a:endParaRPr lang="el-G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∀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.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𝐵𝑖𝑟𝑑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Penguin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→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𝐹𝑙𝑦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l-GR" dirty="0" smtClean="0">
                  <a:ea typeface="Cambria Math" charset="0"/>
                  <a:cs typeface="Cambria Math" charset="0"/>
                </a:endParaRPr>
              </a:p>
              <a:p>
                <a:endParaRPr lang="el-GR" dirty="0" smtClean="0">
                  <a:ea typeface="Cambria Math" charset="0"/>
                  <a:cs typeface="Cambria Math" charset="0"/>
                </a:endParaRPr>
              </a:p>
              <a:p>
                <a:r>
                  <a:rPr lang="el-GR" dirty="0" smtClean="0"/>
                  <a:t>Καθώς επίσης έχουμε ως δεδομένα:</a:t>
                </a:r>
              </a:p>
              <a:p>
                <a:endParaRPr lang="el-GR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𝐵𝑖𝑟𝑑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𝑡𝑤𝑒𝑒𝑡𝑦</m:t>
                          </m:r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l-GR" dirty="0" smtClean="0"/>
                  <a:t>Τι μπορούμε να συμπεράνουμε για το αν ισχύει: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𝐹𝑙𝑦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𝑡𝑤𝑒𝑒𝑡𝑦</m:t>
                        </m:r>
                      </m:e>
                    </m:d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？</a:t>
                </a:r>
              </a:p>
              <a:p>
                <a:endParaRPr lang="en-US" dirty="0" smtClean="0"/>
              </a:p>
              <a:p>
                <a:r>
                  <a:rPr lang="el-GR" dirty="0" smtClean="0"/>
                  <a:t>Δυστυχώς ΤΙΠΟΤΑ !!! Μέχρι να ξέρουμε αν ισχύει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Penguin</m:t>
                    </m:r>
                  </m:oMath>
                </a14:m>
                <a:r>
                  <a:rPr lang="el-GR" dirty="0" smtClean="0"/>
                  <a:t>(</a:t>
                </a:r>
                <a:r>
                  <a:rPr lang="en-US" dirty="0" err="1" smtClean="0"/>
                  <a:t>tweety</a:t>
                </a:r>
                <a:r>
                  <a:rPr lang="en-US" dirty="0" smtClean="0"/>
                  <a:t>) </a:t>
                </a:r>
                <a:r>
                  <a:rPr lang="el-GR" dirty="0" smtClean="0"/>
                  <a:t>η  όχι δεν μπορούμε να αποφανθούμε, αυτό οφείλεται στο</a:t>
                </a:r>
                <a:r>
                  <a:rPr lang="en-US" dirty="0" smtClean="0"/>
                  <a:t> weakness:</a:t>
                </a:r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“General rules are weak in classical logic because each exception must be described individually”.</a:t>
                </a:r>
                <a:endParaRPr lang="el-GR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4321" y="1043492"/>
                <a:ext cx="6494200" cy="5078313"/>
              </a:xfrm>
              <a:prstGeom prst="rect">
                <a:avLst/>
              </a:prstGeom>
              <a:blipFill rotWithShape="0">
                <a:blip r:embed="rId2"/>
                <a:stretch>
                  <a:fillRect l="-845" t="-600" r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167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5C240-C3D2-824A-AEAA-EFD76FCABAF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58783" y="802492"/>
            <a:ext cx="822616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Rigid:  </a:t>
            </a:r>
          </a:p>
          <a:p>
            <a:endParaRPr lang="en-US" dirty="0" smtClean="0"/>
          </a:p>
          <a:p>
            <a:r>
              <a:rPr lang="el-GR" dirty="0" smtClean="0"/>
              <a:t>Έστω ότι γνωρίζαμε μέχρι σήμερα ότι ο </a:t>
            </a:r>
            <a:r>
              <a:rPr lang="en-US" dirty="0" err="1" smtClean="0"/>
              <a:t>Tweety</a:t>
            </a:r>
            <a:r>
              <a:rPr lang="en-US" dirty="0" smtClean="0"/>
              <a:t> </a:t>
            </a:r>
            <a:r>
              <a:rPr lang="el-GR" dirty="0" smtClean="0"/>
              <a:t>δεν είναι </a:t>
            </a:r>
            <a:r>
              <a:rPr lang="en-US" dirty="0" smtClean="0"/>
              <a:t>Penguin.</a:t>
            </a:r>
          </a:p>
          <a:p>
            <a:r>
              <a:rPr lang="el-GR" dirty="0" smtClean="0"/>
              <a:t>Ωστόσο σήμερα πληροφορούμαστε ότι ο </a:t>
            </a:r>
            <a:r>
              <a:rPr lang="en-US" dirty="0" err="1" smtClean="0"/>
              <a:t>Tweety</a:t>
            </a:r>
            <a:r>
              <a:rPr lang="en-US" dirty="0" smtClean="0"/>
              <a:t> </a:t>
            </a:r>
            <a:r>
              <a:rPr lang="el-GR" dirty="0" smtClean="0"/>
              <a:t>τελικά είναι </a:t>
            </a:r>
            <a:r>
              <a:rPr lang="en-US" dirty="0" smtClean="0"/>
              <a:t>Penguin. </a:t>
            </a:r>
          </a:p>
          <a:p>
            <a:endParaRPr lang="en-US" dirty="0"/>
          </a:p>
          <a:p>
            <a:endParaRPr lang="en-US" dirty="0" smtClean="0"/>
          </a:p>
          <a:p>
            <a:pPr marL="742950" lvl="1" indent="-285750">
              <a:buFont typeface="Wingdings" charset="2"/>
              <a:buChar char="Ø"/>
            </a:pPr>
            <a:r>
              <a:rPr lang="el-GR" dirty="0" smtClean="0"/>
              <a:t>Τώρα η θεωρία μας περιέχει μία αντίθεση και συνεπώς κάθε κατηγόρημα </a:t>
            </a:r>
          </a:p>
          <a:p>
            <a:pPr lvl="1"/>
            <a:r>
              <a:rPr lang="el-GR" dirty="0" smtClean="0"/>
              <a:t>είναι </a:t>
            </a:r>
            <a:r>
              <a:rPr lang="en-US" dirty="0" smtClean="0"/>
              <a:t>trivially true.</a:t>
            </a:r>
          </a:p>
          <a:p>
            <a:pPr lvl="1"/>
            <a:endParaRPr lang="el-GR" dirty="0" smtClean="0"/>
          </a:p>
          <a:p>
            <a:pPr lvl="1"/>
            <a:endParaRPr lang="en-US" dirty="0"/>
          </a:p>
          <a:p>
            <a:pPr marL="742950" lvl="1" indent="-285750">
              <a:buFont typeface="Wingdings" charset="2"/>
              <a:buChar char="Ø"/>
            </a:pPr>
            <a:r>
              <a:rPr lang="el-GR" dirty="0"/>
              <a:t>δεν μπορούμε να ενσωματώσουμε αποτελεσματικά νέες πληροφορίες στη </a:t>
            </a:r>
            <a:endParaRPr lang="en-US" dirty="0" smtClean="0"/>
          </a:p>
          <a:p>
            <a:pPr lvl="1"/>
            <a:r>
              <a:rPr lang="el-GR" dirty="0" smtClean="0"/>
              <a:t>θεωρία </a:t>
            </a:r>
            <a:r>
              <a:rPr lang="el-GR" dirty="0"/>
              <a:t>μας. Σε πραγματικές καταστάσεις διαπιστώνουμε συχνά ότι ορισμένες </a:t>
            </a:r>
            <a:endParaRPr lang="en-US" dirty="0" smtClean="0"/>
          </a:p>
          <a:p>
            <a:pPr lvl="1"/>
            <a:r>
              <a:rPr lang="el-GR" dirty="0" smtClean="0"/>
              <a:t>από </a:t>
            </a:r>
            <a:r>
              <a:rPr lang="el-GR" dirty="0"/>
              <a:t>τις υποθέσεις μας είναι λανθασμένες και πρέπει να </a:t>
            </a:r>
            <a:r>
              <a:rPr lang="el-GR" dirty="0" smtClean="0"/>
              <a:t>αποσύρονται</a:t>
            </a:r>
            <a:r>
              <a:rPr lang="en-US" dirty="0" smtClean="0"/>
              <a:t>.</a:t>
            </a:r>
            <a:endParaRPr lang="el-GR" dirty="0"/>
          </a:p>
          <a:p>
            <a:pPr marL="742950" lvl="1" indent="-285750">
              <a:buFont typeface="Wingdings" charset="2"/>
              <a:buChar char="Ø"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94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BC91-CEC6-6646-AFC6-3512F9320EA7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1154" y="613186"/>
            <a:ext cx="8986627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 err="1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Nonmonotonic</a:t>
            </a:r>
            <a:r>
              <a:rPr lang="en-US" sz="2400" b="1" u="sng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Logic: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l-GR" i="1" u="sng" dirty="0" smtClean="0"/>
              <a:t>Ποιο είναι το κίνητρο </a:t>
            </a:r>
            <a:r>
              <a:rPr lang="en-US" i="1" u="sng" dirty="0" smtClean="0"/>
              <a:t>？？</a:t>
            </a:r>
            <a:endParaRPr lang="en-US" i="1" u="sng" dirty="0"/>
          </a:p>
          <a:p>
            <a:endParaRPr lang="en-US" dirty="0" smtClean="0"/>
          </a:p>
          <a:p>
            <a:pPr marL="742950" lvl="1" indent="-285750">
              <a:buFont typeface="Wingdings" charset="2"/>
              <a:buChar char="Ø"/>
            </a:pPr>
            <a:r>
              <a:rPr lang="el-GR" dirty="0" smtClean="0"/>
              <a:t>Ο Σχεδιασμός ενός  ισχυρού </a:t>
            </a:r>
            <a:r>
              <a:rPr lang="el-GR" dirty="0"/>
              <a:t>αλλά </a:t>
            </a:r>
            <a:r>
              <a:rPr lang="el-GR" dirty="0" smtClean="0"/>
              <a:t>συγχρόνως </a:t>
            </a:r>
            <a:r>
              <a:rPr lang="en-US" dirty="0" smtClean="0"/>
              <a:t>flexible </a:t>
            </a:r>
            <a:r>
              <a:rPr lang="el-GR" dirty="0" smtClean="0"/>
              <a:t> λογικού συστήματος  </a:t>
            </a:r>
            <a:r>
              <a:rPr lang="el-GR" dirty="0"/>
              <a:t>για την </a:t>
            </a:r>
            <a:endParaRPr lang="el-GR" dirty="0" smtClean="0"/>
          </a:p>
          <a:p>
            <a:pPr lvl="1"/>
            <a:r>
              <a:rPr lang="el-GR" dirty="0" smtClean="0"/>
              <a:t>αντιμετώπιση </a:t>
            </a:r>
            <a:r>
              <a:rPr lang="el-GR" dirty="0"/>
              <a:t>καταστάσεων </a:t>
            </a:r>
            <a:r>
              <a:rPr lang="el-GR" dirty="0" smtClean="0"/>
              <a:t>ελλιπούς γνώσης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  <a:p>
            <a:pPr marL="742950" lvl="1" indent="-285750">
              <a:buFont typeface="Wingdings" charset="2"/>
              <a:buChar char="Ø"/>
            </a:pPr>
            <a:r>
              <a:rPr lang="el-GR" dirty="0" smtClean="0"/>
              <a:t>Ένα σύστημα το οποίο επίσης θα παραβιάζει τη μονοτονική ιδιότητα.</a:t>
            </a:r>
            <a:endParaRPr lang="el-GR" dirty="0"/>
          </a:p>
          <a:p>
            <a:pPr marL="742950" lvl="1" indent="-285750">
              <a:buFont typeface="Wingdings" charset="2"/>
              <a:buChar char="Ø"/>
            </a:pPr>
            <a:endParaRPr lang="el-GR" dirty="0" smtClean="0"/>
          </a:p>
          <a:p>
            <a:pPr marL="742950" lvl="1" indent="-285750">
              <a:buFont typeface="Wingdings" charset="2"/>
              <a:buChar char="Ø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η προσθήκη νέων στοιχείων μπορεί να μειώσει το σύνολο των λογικών </a:t>
            </a:r>
            <a:endParaRPr lang="en-US" dirty="0" smtClean="0"/>
          </a:p>
          <a:p>
            <a:r>
              <a:rPr lang="el-GR" dirty="0" smtClean="0"/>
              <a:t>συμπερασμάτων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Το S είναι συμπέρασμα του D, αλλά δεν είναι απαραιτήτως συμπέρασμα </a:t>
            </a:r>
            <a:r>
              <a:rPr lang="el-GR" dirty="0" smtClean="0"/>
              <a:t>του</a:t>
            </a:r>
            <a:endParaRPr lang="en-US" dirty="0" smtClean="0"/>
          </a:p>
          <a:p>
            <a:r>
              <a:rPr lang="el-GR" dirty="0" smtClean="0"/>
              <a:t> </a:t>
            </a:r>
            <a:r>
              <a:rPr lang="el-GR" dirty="0"/>
              <a:t>D + </a:t>
            </a:r>
            <a:r>
              <a:rPr lang="el-GR" dirty="0" err="1"/>
              <a:t>newfact</a:t>
            </a:r>
            <a:r>
              <a:rPr lang="el-GR" dirty="0" smtClean="0"/>
              <a:t>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988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35678" y="1377537"/>
            <a:ext cx="928709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E</a:t>
            </a:r>
            <a:r>
              <a:rPr lang="el-GR" dirty="0"/>
              <a:t>ερευνητές στον τομέα τ</a:t>
            </a:r>
            <a:r>
              <a:rPr lang="el-GR" dirty="0" smtClean="0"/>
              <a:t>ης τεχνητής  νοημοσύνης έχουν </a:t>
            </a:r>
            <a:r>
              <a:rPr lang="el-GR" dirty="0"/>
              <a:t>δείξει ότι η κλασική λογική δεν </a:t>
            </a:r>
          </a:p>
          <a:p>
            <a:r>
              <a:rPr lang="el-GR" dirty="0"/>
              <a:t>είναι επαρκώς ισχυρή για να βγάζει επαρκεί συμπεράσματα όπως ο άνθρωπος.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Οι άνθρωποι χρησιμοποιούν τη μη-μονοτονική λογική </a:t>
            </a:r>
            <a:r>
              <a:rPr lang="el-GR" dirty="0" smtClean="0"/>
              <a:t>συνεχώς </a:t>
            </a:r>
            <a:r>
              <a:rPr lang="en-US" dirty="0" smtClean="0"/>
              <a:t>!!!</a:t>
            </a:r>
            <a:endParaRPr lang="el-GR" dirty="0"/>
          </a:p>
          <a:p>
            <a:endParaRPr lang="el-GR" dirty="0" smtClean="0"/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Επομένως, η </a:t>
            </a:r>
            <a:r>
              <a:rPr lang="en-US" dirty="0" err="1"/>
              <a:t>Nonmonotonic</a:t>
            </a:r>
            <a:r>
              <a:rPr lang="en-US" dirty="0"/>
              <a:t> </a:t>
            </a:r>
            <a:r>
              <a:rPr lang="el-GR" dirty="0"/>
              <a:t>λογική πρέπει να είναι ικανή να περάσει σε συμπεράσματα </a:t>
            </a:r>
          </a:p>
          <a:p>
            <a:r>
              <a:rPr lang="el-GR" dirty="0"/>
              <a:t>και να είναι επαρκώς ισχυρή, ώστε όταν ένα συμπέρασμα που προκύπτει από μη-μονοτονική </a:t>
            </a:r>
          </a:p>
          <a:p>
            <a:r>
              <a:rPr lang="el-GR" dirty="0"/>
              <a:t>συλλογιστική αποδεικνύεται λανθασμένο, μπορεί να αναθεωρηθεί.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Η </a:t>
            </a:r>
            <a:r>
              <a:rPr lang="en-US" dirty="0" err="1"/>
              <a:t>Nonmonotonic</a:t>
            </a:r>
            <a:r>
              <a:rPr lang="en-US" dirty="0"/>
              <a:t> </a:t>
            </a:r>
            <a:r>
              <a:rPr lang="el-GR" dirty="0"/>
              <a:t>λογική βασίζεται στην κλασσική λογική, αλλά είναι μια νέα λογική που</a:t>
            </a:r>
          </a:p>
          <a:p>
            <a:r>
              <a:rPr lang="el-GR" dirty="0"/>
              <a:t> αναπτύσσεται αποκλειστικά από τους ερευνητές στην τεχνητή νοημοσύνη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E63F0-FFB0-074E-8734-0C0FB750CA45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121890" y="841153"/>
            <a:ext cx="892552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Η γενική μορφή ενός </a:t>
            </a:r>
            <a:r>
              <a:rPr lang="en-US" dirty="0" smtClean="0"/>
              <a:t>NM rule: </a:t>
            </a:r>
            <a:endParaRPr lang="el-GR" dirty="0" smtClean="0"/>
          </a:p>
          <a:p>
            <a:endParaRPr lang="el-GR" b="1" i="1" u="sng" dirty="0"/>
          </a:p>
          <a:p>
            <a:r>
              <a:rPr lang="en-US" b="1" i="1" dirty="0" smtClean="0">
                <a:solidFill>
                  <a:srgbClr val="FF0000"/>
                </a:solidFill>
              </a:rPr>
              <a:t>“ </a:t>
            </a:r>
            <a:r>
              <a:rPr lang="en-US" b="1" i="1" u="sng" dirty="0" smtClean="0">
                <a:solidFill>
                  <a:srgbClr val="FF0000"/>
                </a:solidFill>
              </a:rPr>
              <a:t>Given A, in the absence of evidence to the contrary infer conclusion C</a:t>
            </a:r>
            <a:r>
              <a:rPr lang="en-US" dirty="0" smtClean="0">
                <a:solidFill>
                  <a:srgbClr val="FF0000"/>
                </a:solidFill>
              </a:rPr>
              <a:t>. “</a:t>
            </a:r>
            <a:endParaRPr lang="el-GR" dirty="0" smtClean="0">
              <a:solidFill>
                <a:srgbClr val="FF0000"/>
              </a:solidFill>
            </a:endParaRPr>
          </a:p>
          <a:p>
            <a:endParaRPr lang="en-US" dirty="0" smtClean="0"/>
          </a:p>
          <a:p>
            <a:r>
              <a:rPr lang="en-US" u="sng" dirty="0" smtClean="0"/>
              <a:t>Types of NML: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</a:t>
            </a:r>
            <a:r>
              <a:rPr lang="el-GR" dirty="0" smtClean="0"/>
              <a:t>ι </a:t>
            </a:r>
            <a:r>
              <a:rPr lang="el-GR" dirty="0"/>
              <a:t>προσεγγίσεις της μη μονότονης συλλογιστικής μπορούν να χαρακτηριστούν ευρέως </a:t>
            </a:r>
            <a:endParaRPr lang="en-US" dirty="0" smtClean="0"/>
          </a:p>
          <a:p>
            <a:r>
              <a:rPr lang="el-GR" dirty="0" err="1" smtClean="0"/>
              <a:t>οτι</a:t>
            </a:r>
            <a:r>
              <a:rPr lang="el-GR" dirty="0" smtClean="0"/>
              <a:t> </a:t>
            </a:r>
            <a:r>
              <a:rPr lang="el-GR" dirty="0"/>
              <a:t>εμπίπτουν σε δύο διαφορετικές κατηγορίες</a:t>
            </a:r>
            <a:r>
              <a:rPr lang="el-GR" dirty="0" smtClean="0"/>
              <a:t>: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endParaRPr lang="el-GR" dirty="0" smtClean="0"/>
          </a:p>
          <a:p>
            <a:pPr marL="285750" indent="-285750">
              <a:buFont typeface="Wingdings" charset="2"/>
              <a:buChar char="Ø"/>
            </a:pPr>
            <a:r>
              <a:rPr lang="el-GR" dirty="0"/>
              <a:t>Η πρώτη προσέγγιση επεκτείνει το λογικό σύστημα με διάφορους </a:t>
            </a:r>
            <a:r>
              <a:rPr lang="el-GR" dirty="0" smtClean="0"/>
              <a:t>τρόπους</a:t>
            </a:r>
            <a:r>
              <a:rPr lang="en-US" dirty="0" smtClean="0"/>
              <a:t>.</a:t>
            </a:r>
          </a:p>
          <a:p>
            <a:pPr marL="285750" indent="-28575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l-GR" dirty="0"/>
              <a:t>Η δεύτερη προσέγγιση απεικονίζει τη λογική ως αντικείμενο και επεκτείνει το σύστημα </a:t>
            </a:r>
            <a:endParaRPr lang="en-US" dirty="0" smtClean="0"/>
          </a:p>
          <a:p>
            <a:r>
              <a:rPr lang="el-GR" dirty="0" smtClean="0"/>
              <a:t>συλλογιστικής </a:t>
            </a:r>
            <a:r>
              <a:rPr lang="el-GR" dirty="0"/>
              <a:t>με </a:t>
            </a:r>
            <a:r>
              <a:rPr lang="en-US" dirty="0" smtClean="0"/>
              <a:t>meta devices.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3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E0807-86DE-F246-AC94-E55E9C281C2E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642361" y="1140032"/>
                <a:ext cx="9654181" cy="40318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200" b="1" u="sng" dirty="0" err="1" smtClean="0"/>
                  <a:t>Autoepistmic</a:t>
                </a:r>
                <a:r>
                  <a:rPr lang="el-GR" sz="2200" b="1" u="sng" dirty="0" smtClean="0"/>
                  <a:t> </a:t>
                </a:r>
                <a:r>
                  <a:rPr lang="en-US" sz="2200" b="1" u="sng" dirty="0" smtClean="0"/>
                  <a:t>Reasoning</a:t>
                </a:r>
              </a:p>
              <a:p>
                <a:endParaRPr lang="el-GR" dirty="0" smtClean="0"/>
              </a:p>
              <a:p>
                <a:endParaRPr lang="el-GR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Εισήχθη για πρώτη φορά από τον </a:t>
                </a:r>
                <a:r>
                  <a:rPr lang="en-US" dirty="0" smtClean="0"/>
                  <a:t>Moore </a:t>
                </a:r>
                <a:endParaRPr lang="el-GR" dirty="0" smtClean="0"/>
              </a:p>
              <a:p>
                <a:pPr marL="285750" indent="-285750">
                  <a:buFont typeface="Arial" charset="0"/>
                  <a:buChar char="•"/>
                </a:pPr>
                <a:endParaRPr lang="el-GR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Χρησιμοποιεί ένα: </a:t>
                </a:r>
                <a:r>
                  <a:rPr lang="en-US" dirty="0" smtClean="0"/>
                  <a:t>necessarily modal operator </a:t>
                </a:r>
                <a:r>
                  <a:rPr lang="el-GR" dirty="0" smtClean="0"/>
                  <a:t>L</a:t>
                </a:r>
                <a:r>
                  <a:rPr lang="en-US" dirty="0" smtClean="0"/>
                  <a:t>.</a:t>
                </a:r>
                <a:r>
                  <a:rPr lang="el-GR" dirty="0" smtClean="0"/>
                  <a:t> Διαισθητικά </a:t>
                </a:r>
                <a:r>
                  <a:rPr lang="el-GR" dirty="0" err="1"/>
                  <a:t>Lp</a:t>
                </a:r>
                <a:r>
                  <a:rPr lang="el-GR" dirty="0"/>
                  <a:t> πρέπει να διαβαστεί </a:t>
                </a:r>
                <a:r>
                  <a:rPr lang="el-GR" dirty="0" smtClean="0"/>
                  <a:t> ως</a:t>
                </a:r>
              </a:p>
              <a:p>
                <a:r>
                  <a:rPr lang="el-GR" dirty="0" smtClean="0"/>
                  <a:t>« ξέρω ότι ισχύει p»  .Ο </a:t>
                </a:r>
                <a:r>
                  <a:rPr lang="el-GR" dirty="0" err="1" smtClean="0"/>
                  <a:t>Moore</a:t>
                </a:r>
                <a:r>
                  <a:rPr lang="el-GR" dirty="0" smtClean="0"/>
                  <a:t> ανακατασκευάζει τη </a:t>
                </a:r>
                <a:r>
                  <a:rPr lang="el-GR" dirty="0" err="1" smtClean="0"/>
                  <a:t>nonmonotonic</a:t>
                </a:r>
                <a:r>
                  <a:rPr lang="el-GR" dirty="0" smtClean="0"/>
                  <a:t> </a:t>
                </a:r>
                <a:r>
                  <a:rPr lang="el-GR" dirty="0"/>
                  <a:t>λογική ως πρότυπο ενός ιδανικά </a:t>
                </a:r>
                <a:endParaRPr lang="el-GR" dirty="0" smtClean="0"/>
              </a:p>
              <a:p>
                <a:r>
                  <a:rPr lang="el-GR" dirty="0" smtClean="0"/>
                  <a:t>ορθολογικού πράκτορα(</a:t>
                </a:r>
                <a:r>
                  <a:rPr lang="en-US" dirty="0" smtClean="0"/>
                  <a:t>agent</a:t>
                </a:r>
                <a:r>
                  <a:rPr lang="el-GR" dirty="0" smtClean="0"/>
                  <a:t>) </a:t>
                </a:r>
                <a:r>
                  <a:rPr lang="el-GR" dirty="0"/>
                  <a:t>που </a:t>
                </a:r>
                <a:r>
                  <a:rPr lang="el-GR" dirty="0" smtClean="0"/>
                  <a:t>σκέφτεται με τις </a:t>
                </a:r>
                <a:r>
                  <a:rPr lang="el-GR" dirty="0"/>
                  <a:t>δικές του </a:t>
                </a:r>
                <a:r>
                  <a:rPr lang="el-GR" dirty="0" smtClean="0"/>
                  <a:t>πεποιθήσεις</a:t>
                </a:r>
                <a:r>
                  <a:rPr lang="en-US" dirty="0" smtClean="0"/>
                  <a:t>.</a:t>
                </a:r>
                <a:endParaRPr lang="el-GR" dirty="0"/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Ελλιπής αναπαράσταση πλήρους γνώσης.</a:t>
                </a:r>
              </a:p>
              <a:p>
                <a:endParaRPr lang="el-GR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/>
                  <a:t>P είναι έγκυρη γιατί αλλιώς θα έχω πληροφορίες που οδηγούν στην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</m:oMath>
                </a14:m>
                <a:r>
                  <a:rPr lang="el-GR" dirty="0" smtClean="0"/>
                  <a:t>P</a:t>
                </a:r>
              </a:p>
              <a:p>
                <a:pPr marL="285750" indent="-285750">
                  <a:buFont typeface="Arial" charset="0"/>
                  <a:buChar char="•"/>
                </a:pPr>
                <a:endParaRPr lang="el-GR" dirty="0"/>
              </a:p>
              <a:p>
                <a:pPr marL="285750" indent="-285750">
                  <a:buFont typeface="Arial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2361" y="1140032"/>
                <a:ext cx="9654181" cy="4031873"/>
              </a:xfrm>
              <a:prstGeom prst="rect">
                <a:avLst/>
              </a:prstGeom>
              <a:blipFill rotWithShape="0">
                <a:blip r:embed="rId2"/>
                <a:stretch>
                  <a:fillRect l="-505" t="-1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05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00CCA-B2F9-C748-8E4F-117E69FDDE70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704162" y="843148"/>
            <a:ext cx="682924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 smtClean="0"/>
              <a:t>Explicit </a:t>
            </a:r>
            <a:r>
              <a:rPr lang="en-US" b="1" u="sng" dirty="0" err="1" smtClean="0"/>
              <a:t>Autoepistmic</a:t>
            </a:r>
            <a:r>
              <a:rPr lang="el-GR" b="1" u="sng" dirty="0" smtClean="0"/>
              <a:t> </a:t>
            </a:r>
            <a:r>
              <a:rPr lang="en-US" b="1" u="sng" dirty="0"/>
              <a:t>Reasoning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χρησιμοποιήσετε μια ρητή σύμβαση για </a:t>
            </a:r>
            <a:r>
              <a:rPr lang="el-GR" dirty="0" smtClean="0"/>
              <a:t>τη σύνταξη κανόνων</a:t>
            </a:r>
            <a:endParaRPr lang="en-US" dirty="0"/>
          </a:p>
          <a:p>
            <a:endParaRPr lang="el-GR" dirty="0" smtClean="0"/>
          </a:p>
          <a:p>
            <a:endParaRPr lang="el-GR" dirty="0"/>
          </a:p>
          <a:p>
            <a:r>
              <a:rPr lang="el-GR" dirty="0" smtClean="0"/>
              <a:t>Πχ:  Την επόμενη Πέμπτη έχουμε διάλεξη στη Τεχνολογία λογισμικού</a:t>
            </a:r>
          </a:p>
          <a:p>
            <a:endParaRPr lang="el-GR" dirty="0"/>
          </a:p>
          <a:p>
            <a:r>
              <a:rPr lang="el-GR" dirty="0" smtClean="0"/>
              <a:t>Η σύμβαση εδώ είναι:</a:t>
            </a:r>
          </a:p>
          <a:p>
            <a:endParaRPr lang="el-GR" dirty="0"/>
          </a:p>
          <a:p>
            <a:r>
              <a:rPr lang="el-GR" dirty="0" smtClean="0"/>
              <a:t>Οι διαλέξεις Τεχνολογίας Λογισμικού γίνονται κάθε Πέμπτη εκτός</a:t>
            </a:r>
          </a:p>
          <a:p>
            <a:r>
              <a:rPr lang="el-GR" dirty="0"/>
              <a:t>α</a:t>
            </a:r>
            <a:r>
              <a:rPr lang="el-GR" dirty="0" smtClean="0"/>
              <a:t>ν ειπωθεί κάτι αντίθετο.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99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32504-A30E-9C41-968F-DF3A3A1C290A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748126" y="1140031"/>
            <a:ext cx="831753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 smtClean="0"/>
              <a:t>Subjective </a:t>
            </a:r>
            <a:r>
              <a:rPr lang="en-US" b="1" u="sng" dirty="0" err="1" smtClean="0"/>
              <a:t>Autoepistmic</a:t>
            </a:r>
            <a:r>
              <a:rPr lang="el-GR" b="1" u="sng" dirty="0" smtClean="0"/>
              <a:t> </a:t>
            </a:r>
            <a:r>
              <a:rPr lang="en-US" b="1" u="sng" dirty="0" smtClean="0"/>
              <a:t>Reasoning</a:t>
            </a:r>
          </a:p>
          <a:p>
            <a:pPr algn="ctr"/>
            <a:endParaRPr lang="en-US" b="1" u="sng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δεν υπάρχει σύμβαση, αλλά πιστεύετε ότι το p πρέπει να είναι αληθές </a:t>
            </a:r>
            <a:r>
              <a:rPr lang="el-GR" dirty="0" smtClean="0"/>
              <a:t>ή πρέπει </a:t>
            </a:r>
          </a:p>
          <a:p>
            <a:r>
              <a:rPr lang="el-GR" dirty="0" smtClean="0"/>
              <a:t>να υπάρχουν</a:t>
            </a:r>
            <a:r>
              <a:rPr lang="el-GR" dirty="0"/>
              <a:t> </a:t>
            </a:r>
            <a:r>
              <a:rPr lang="el-GR" dirty="0" smtClean="0"/>
              <a:t>αποδεικτικά </a:t>
            </a:r>
            <a:r>
              <a:rPr lang="el-GR" dirty="0"/>
              <a:t>στοιχεία για το αντίθετο</a:t>
            </a:r>
            <a:endParaRPr lang="en-US" b="1" u="sng" dirty="0" smtClean="0"/>
          </a:p>
          <a:p>
            <a:pPr algn="ctr"/>
            <a:endParaRPr lang="el-GR" b="1" u="sng" dirty="0" smtClean="0"/>
          </a:p>
          <a:p>
            <a:r>
              <a:rPr lang="el-GR" b="1" u="sng" dirty="0" smtClean="0"/>
              <a:t>Πχ:</a:t>
            </a:r>
          </a:p>
          <a:p>
            <a:pPr algn="ctr"/>
            <a:r>
              <a:rPr lang="el-GR" dirty="0" smtClean="0"/>
              <a:t>« Η σχολή έχει ακόμη κατάληψη»</a:t>
            </a:r>
          </a:p>
          <a:p>
            <a:pPr algn="ctr"/>
            <a:endParaRPr lang="el-GR" dirty="0" smtClean="0"/>
          </a:p>
          <a:p>
            <a:r>
              <a:rPr lang="el-GR" dirty="0" smtClean="0"/>
              <a:t>Εδώ αυτό που πιστεύουμε είναι:</a:t>
            </a:r>
          </a:p>
          <a:p>
            <a:endParaRPr lang="el-GR" dirty="0" smtClean="0"/>
          </a:p>
          <a:p>
            <a:pPr algn="ctr"/>
            <a:r>
              <a:rPr lang="el-GR" dirty="0" smtClean="0"/>
              <a:t>«Αν η κατάληψη είχε λήξει κάποιος  θα μας το είχε ανακοινώσει» 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1331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1F441-1A5B-DE49-A707-16202AF1D1CF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340420" y="1140031"/>
                <a:ext cx="8674619" cy="3196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200" b="1" u="sng" dirty="0" err="1" smtClean="0"/>
                  <a:t>Deafault</a:t>
                </a:r>
                <a:r>
                  <a:rPr lang="en-US" sz="2200" b="1" u="sng" dirty="0" smtClean="0"/>
                  <a:t> reasoning</a:t>
                </a:r>
                <a:endParaRPr lang="el-GR" sz="2200" b="1" u="sng" dirty="0" smtClean="0"/>
              </a:p>
              <a:p>
                <a:endParaRPr lang="en-US" sz="2200" b="1" u="sng" dirty="0" smtClean="0"/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Αναπτύχθηκε από τον </a:t>
                </a:r>
                <a:r>
                  <a:rPr lang="en-US" dirty="0" smtClean="0"/>
                  <a:t>Reiter</a:t>
                </a:r>
              </a:p>
              <a:p>
                <a:pPr marL="285750" indent="-285750">
                  <a:buFont typeface="Arial" charset="0"/>
                  <a:buChar char="•"/>
                </a:pPr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Κάθε </a:t>
                </a:r>
                <a:r>
                  <a:rPr lang="en-US" dirty="0" smtClean="0"/>
                  <a:t>default rule </a:t>
                </a:r>
                <a:r>
                  <a:rPr lang="el-GR" dirty="0" smtClean="0"/>
                  <a:t>έχει τη μορφή</a:t>
                </a:r>
                <a:r>
                  <a:rPr lang="el-GR" sz="2200" dirty="0"/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l-GR" sz="2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l-GR" sz="2200" b="0" i="1" smtClean="0">
                            <a:latin typeface="Cambria Math" charset="0"/>
                          </a:rPr>
                          <m:t>𝛼</m:t>
                        </m:r>
                        <m:r>
                          <a:rPr lang="el-GR" sz="2200" b="0" i="1" smtClean="0">
                            <a:latin typeface="Cambria Math" charset="0"/>
                          </a:rPr>
                          <m:t>:</m:t>
                        </m:r>
                        <m:r>
                          <a:rPr lang="en-US" sz="2200" b="0" i="1" smtClean="0">
                            <a:latin typeface="Cambria Math" charset="0"/>
                          </a:rPr>
                          <m:t>𝑏</m:t>
                        </m:r>
                      </m:num>
                      <m:den>
                        <m:r>
                          <a:rPr lang="en-US" sz="2200" b="0" i="1" smtClean="0">
                            <a:latin typeface="Cambria Math" charset="0"/>
                          </a:rPr>
                          <m:t>𝑐</m:t>
                        </m:r>
                      </m:den>
                    </m:f>
                  </m:oMath>
                </a14:m>
                <a:r>
                  <a:rPr lang="el-GR" dirty="0" smtClean="0"/>
                  <a:t> </a:t>
                </a:r>
                <a:r>
                  <a:rPr lang="el-GR" dirty="0"/>
                  <a:t>η έννοια του οποίου έχει ως σκοπό να δηλώσει </a:t>
                </a:r>
                <a:endParaRPr lang="el-GR" dirty="0" smtClean="0"/>
              </a:p>
              <a:p>
                <a:r>
                  <a:rPr lang="el-GR" dirty="0" smtClean="0"/>
                  <a:t>ότι εάν </a:t>
                </a:r>
                <a:r>
                  <a:rPr lang="el-GR" dirty="0"/>
                  <a:t>το α είναι αληθές και είναι συνεπές να υποθέσουμε ότι το b είναι </a:t>
                </a:r>
                <a:r>
                  <a:rPr lang="el-GR" dirty="0" smtClean="0"/>
                  <a:t>αληθές</a:t>
                </a:r>
              </a:p>
              <a:p>
                <a:r>
                  <a:rPr lang="el-GR" dirty="0" smtClean="0"/>
                  <a:t>τότε </a:t>
                </a:r>
                <a:r>
                  <a:rPr lang="el-GR" dirty="0"/>
                  <a:t>συμπεραίνουμε ότι το c είναι </a:t>
                </a:r>
                <a:r>
                  <a:rPr lang="el-GR" dirty="0" smtClean="0"/>
                  <a:t>αληθές.</a:t>
                </a:r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ορθολογικά </a:t>
                </a:r>
                <a:r>
                  <a:rPr lang="el-GR" dirty="0"/>
                  <a:t>συμπεράσματα από μερικές πληροφορίες</a:t>
                </a:r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0420" y="1140031"/>
                <a:ext cx="8674619" cy="3196131"/>
              </a:xfrm>
              <a:prstGeom prst="rect">
                <a:avLst/>
              </a:prstGeom>
              <a:blipFill rotWithShape="0">
                <a:blip r:embed="rId2"/>
                <a:stretch>
                  <a:fillRect l="-632" t="-1336" b="-2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7465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2533-7B0D-744C-AAAA-2F7F058DC4AB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764732" y="822816"/>
            <a:ext cx="9015097" cy="4555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u="sng" dirty="0" smtClean="0">
                <a:ln w="12700">
                  <a:solidFill>
                    <a:schemeClr val="bg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Prolog</a:t>
            </a:r>
          </a:p>
          <a:p>
            <a:endParaRPr lang="en-US" sz="2400" b="1" u="sng" dirty="0"/>
          </a:p>
          <a:p>
            <a:pPr marL="1257300" lvl="2" indent="-342900">
              <a:buFont typeface="Arial" charset="0"/>
              <a:buChar char="•"/>
            </a:pPr>
            <a:r>
              <a:rPr lang="el-GR" dirty="0"/>
              <a:t>Τα προγράμματα </a:t>
            </a:r>
            <a:r>
              <a:rPr lang="el-GR" dirty="0" err="1"/>
              <a:t>Prolog</a:t>
            </a:r>
            <a:r>
              <a:rPr lang="el-GR" dirty="0"/>
              <a:t> περιγράφουν </a:t>
            </a:r>
            <a:r>
              <a:rPr lang="el-GR" dirty="0" smtClean="0"/>
              <a:t> </a:t>
            </a:r>
            <a:r>
              <a:rPr lang="el-GR" dirty="0"/>
              <a:t>σχέσεις που ορίζονται με </a:t>
            </a:r>
            <a:r>
              <a:rPr lang="en-US" dirty="0" smtClean="0"/>
              <a:t>clauses</a:t>
            </a:r>
            <a:r>
              <a:rPr lang="el-GR" dirty="0" smtClean="0"/>
              <a:t>. </a:t>
            </a:r>
            <a:endParaRPr lang="en-US" dirty="0" smtClean="0"/>
          </a:p>
          <a:p>
            <a:pPr lvl="2"/>
            <a:r>
              <a:rPr lang="el-GR" dirty="0" smtClean="0"/>
              <a:t>Τ</a:t>
            </a:r>
            <a:r>
              <a:rPr lang="en-US" dirty="0" smtClean="0"/>
              <a:t>a</a:t>
            </a:r>
            <a:r>
              <a:rPr lang="el-GR" dirty="0" smtClean="0"/>
              <a:t> </a:t>
            </a:r>
            <a:r>
              <a:rPr lang="el-GR" dirty="0" err="1" smtClean="0"/>
              <a:t>Pure</a:t>
            </a:r>
            <a:r>
              <a:rPr lang="el-GR" dirty="0" smtClean="0"/>
              <a:t> </a:t>
            </a:r>
            <a:r>
              <a:rPr lang="el-GR" dirty="0" err="1" smtClean="0"/>
              <a:t>Prolog</a:t>
            </a:r>
            <a:r>
              <a:rPr lang="en-US" dirty="0" smtClean="0"/>
              <a:t> </a:t>
            </a:r>
            <a:r>
              <a:rPr lang="el-GR" dirty="0" smtClean="0"/>
              <a:t>προγράμματα περιορίζονται στα </a:t>
            </a:r>
            <a:r>
              <a:rPr lang="el-GR" dirty="0" err="1" smtClean="0"/>
              <a:t>Horn</a:t>
            </a:r>
            <a:r>
              <a:rPr lang="el-GR" dirty="0" smtClean="0"/>
              <a:t> </a:t>
            </a:r>
            <a:r>
              <a:rPr lang="en-US" dirty="0" smtClean="0"/>
              <a:t>clauses</a:t>
            </a:r>
            <a:r>
              <a:rPr lang="el-GR" dirty="0" smtClean="0"/>
              <a:t>. </a:t>
            </a:r>
            <a:r>
              <a:rPr lang="el-GR" dirty="0"/>
              <a:t>Υπάρχουν </a:t>
            </a:r>
            <a:endParaRPr lang="en-US" dirty="0" smtClean="0"/>
          </a:p>
          <a:p>
            <a:pPr lvl="2"/>
            <a:r>
              <a:rPr lang="el-GR" dirty="0" smtClean="0"/>
              <a:t>δύο </a:t>
            </a:r>
            <a:r>
              <a:rPr lang="el-GR" dirty="0"/>
              <a:t>τύποι </a:t>
            </a:r>
            <a:r>
              <a:rPr lang="en-US" dirty="0" smtClean="0"/>
              <a:t>clauses</a:t>
            </a:r>
            <a:r>
              <a:rPr lang="el-GR" dirty="0" smtClean="0"/>
              <a:t>: </a:t>
            </a:r>
            <a:r>
              <a:rPr lang="el-GR" dirty="0"/>
              <a:t>γεγονότα και κανόνες. 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marL="1257300" lvl="2" indent="-342900">
              <a:buFont typeface="Arial" charset="0"/>
              <a:buChar char="•"/>
            </a:pPr>
            <a:r>
              <a:rPr lang="el-GR" dirty="0" smtClean="0"/>
              <a:t>Ένας </a:t>
            </a:r>
            <a:r>
              <a:rPr lang="el-GR" dirty="0"/>
              <a:t>κανόνας είναι της </a:t>
            </a:r>
            <a:r>
              <a:rPr lang="el-GR" dirty="0" smtClean="0"/>
              <a:t>μορφής</a:t>
            </a:r>
            <a:r>
              <a:rPr lang="en-US" dirty="0" smtClean="0"/>
              <a:t>:</a:t>
            </a:r>
          </a:p>
          <a:p>
            <a:pPr lvl="2"/>
            <a:endParaRPr lang="el-GR" dirty="0"/>
          </a:p>
          <a:p>
            <a:pPr lvl="2"/>
            <a:r>
              <a:rPr lang="is-IS" dirty="0"/>
              <a:t>H :- B</a:t>
            </a:r>
            <a:r>
              <a:rPr lang="is-IS" baseline="-25000" dirty="0"/>
              <a:t>1</a:t>
            </a:r>
            <a:r>
              <a:rPr lang="is-IS" dirty="0"/>
              <a:t>, …, B</a:t>
            </a:r>
            <a:r>
              <a:rPr lang="is-IS" baseline="-25000" dirty="0"/>
              <a:t>n</a:t>
            </a:r>
            <a:r>
              <a:rPr lang="is-IS" dirty="0"/>
              <a:t>.</a:t>
            </a:r>
            <a:r>
              <a:rPr lang="el-GR" dirty="0"/>
              <a:t> το οποίο σε φυσική γλώσσα μεταφράζεται ως: </a:t>
            </a:r>
            <a:r>
              <a:rPr lang="en-US" dirty="0"/>
              <a:t>H if B</a:t>
            </a:r>
            <a:r>
              <a:rPr lang="en-US" baseline="-25000" dirty="0"/>
              <a:t>1</a:t>
            </a:r>
            <a:r>
              <a:rPr lang="en-US" dirty="0"/>
              <a:t> and … and B</a:t>
            </a:r>
            <a:r>
              <a:rPr lang="en-US" baseline="-25000" dirty="0"/>
              <a:t>n</a:t>
            </a:r>
            <a:r>
              <a:rPr lang="en-US" dirty="0"/>
              <a:t>.</a:t>
            </a:r>
            <a:endParaRPr lang="el-GR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1200150" lvl="2" indent="-285750">
              <a:buFont typeface="Arial" charset="0"/>
              <a:buChar char="•"/>
            </a:pPr>
            <a:r>
              <a:rPr lang="el-GR" dirty="0"/>
              <a:t>Στην περίπτωση που τα Β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l-GR" dirty="0"/>
              <a:t>είναι ατομικοί όροι (ή απλά άτομα)ο παραπάνω </a:t>
            </a:r>
            <a:endParaRPr lang="en-US" dirty="0"/>
          </a:p>
          <a:p>
            <a:pPr lvl="2"/>
            <a:r>
              <a:rPr lang="el-GR" dirty="0"/>
              <a:t>κανόνας λέμε ότι είναι </a:t>
            </a:r>
            <a:r>
              <a:rPr lang="en-US" b="1" dirty="0"/>
              <a:t>definite clause </a:t>
            </a:r>
            <a:r>
              <a:rPr lang="el-GR" b="1" dirty="0"/>
              <a:t>η </a:t>
            </a:r>
            <a:r>
              <a:rPr lang="en-US" b="1" dirty="0"/>
              <a:t>Horn clause.</a:t>
            </a:r>
          </a:p>
          <a:p>
            <a:pPr lvl="2"/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16766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843F9-B81A-0747-855C-2CD8E260FBA6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7289" y="1353279"/>
            <a:ext cx="60242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>
                <a:ln w="12700">
                  <a:solidFill>
                    <a:schemeClr val="bg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 charset="0"/>
                <a:ea typeface="Century Gothic" charset="0"/>
                <a:cs typeface="Century Gothic" charset="0"/>
              </a:rPr>
              <a:t>LOGIC PROGRAMMING</a:t>
            </a:r>
          </a:p>
          <a:p>
            <a:pPr algn="ctr"/>
            <a:r>
              <a:rPr lang="en-US" sz="3200" b="1" u="sng" dirty="0" smtClean="0">
                <a:ln w="12700">
                  <a:solidFill>
                    <a:schemeClr val="bg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 charset="0"/>
                <a:ea typeface="Century Gothic" charset="0"/>
                <a:cs typeface="Century Gothic" charset="0"/>
              </a:rPr>
              <a:t>&amp;</a:t>
            </a:r>
          </a:p>
          <a:p>
            <a:pPr algn="ctr"/>
            <a:r>
              <a:rPr lang="en-US" sz="3200" b="1" u="sng" dirty="0" smtClean="0">
                <a:ln w="12700">
                  <a:solidFill>
                    <a:schemeClr val="bg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 charset="0"/>
                <a:ea typeface="Century Gothic" charset="0"/>
                <a:cs typeface="Century Gothic" charset="0"/>
              </a:rPr>
              <a:t>NONMONOTONIC REASONING</a:t>
            </a:r>
            <a:endParaRPr lang="en-US" sz="3200" b="1" u="sng" dirty="0">
              <a:ln w="12700">
                <a:solidFill>
                  <a:schemeClr val="bg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57891" y="4525187"/>
            <a:ext cx="40279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b="1" u="sng" dirty="0" smtClean="0"/>
              <a:t>Ον</a:t>
            </a:r>
            <a:r>
              <a:rPr lang="el-GR" b="1" u="sng" dirty="0"/>
              <a:t>ο</a:t>
            </a:r>
            <a:r>
              <a:rPr lang="el-GR" b="1" u="sng" dirty="0" smtClean="0"/>
              <a:t>ματεπώνυμο</a:t>
            </a:r>
            <a:r>
              <a:rPr lang="el-GR" dirty="0"/>
              <a:t>: Πέτρου Γεώργιος</a:t>
            </a:r>
          </a:p>
          <a:p>
            <a:r>
              <a:rPr lang="el-GR" b="1" u="sng" dirty="0"/>
              <a:t>ΑΜ</a:t>
            </a:r>
            <a:r>
              <a:rPr lang="el-GR" dirty="0"/>
              <a:t>: 03113145</a:t>
            </a:r>
            <a:endParaRPr lang="en-US" dirty="0"/>
          </a:p>
          <a:p>
            <a:r>
              <a:rPr lang="en-US" b="1" u="sng" dirty="0"/>
              <a:t>Email</a:t>
            </a:r>
            <a:r>
              <a:rPr lang="en-US" dirty="0"/>
              <a:t>: el13145@central.ntua.gr</a:t>
            </a:r>
            <a:endParaRPr lang="el-GR" dirty="0"/>
          </a:p>
          <a:p>
            <a:endParaRPr lang="el-GR" dirty="0"/>
          </a:p>
          <a:p>
            <a:r>
              <a:rPr lang="el-GR" b="1" u="sng" dirty="0"/>
              <a:t>Επιβλέπων Καθηγητής</a:t>
            </a:r>
            <a:r>
              <a:rPr lang="el-GR" dirty="0"/>
              <a:t>: </a:t>
            </a:r>
            <a:r>
              <a:rPr lang="en-US" dirty="0"/>
              <a:t> </a:t>
            </a:r>
            <a:r>
              <a:rPr lang="el-GR" dirty="0" smtClean="0"/>
              <a:t>Κώστας </a:t>
            </a:r>
            <a:r>
              <a:rPr lang="el-GR" dirty="0" err="1" smtClean="0"/>
              <a:t>Σαΐδης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8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ED985-0850-C84F-BFEA-028EFC571A0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36555" y="1163782"/>
            <a:ext cx="777732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l-GR" dirty="0" smtClean="0"/>
              <a:t>Σε κάθε </a:t>
            </a:r>
            <a:r>
              <a:rPr lang="en-US" dirty="0" smtClean="0"/>
              <a:t>clause </a:t>
            </a:r>
            <a:r>
              <a:rPr lang="is-IS" dirty="0"/>
              <a:t>H :- B</a:t>
            </a:r>
            <a:r>
              <a:rPr lang="is-IS" baseline="-25000" dirty="0"/>
              <a:t>1</a:t>
            </a:r>
            <a:r>
              <a:rPr lang="is-IS" dirty="0"/>
              <a:t>, …, B</a:t>
            </a:r>
            <a:r>
              <a:rPr lang="is-IS" baseline="-25000" dirty="0"/>
              <a:t>n</a:t>
            </a:r>
            <a:r>
              <a:rPr lang="is-IS" dirty="0"/>
              <a:t>.</a:t>
            </a:r>
            <a:r>
              <a:rPr lang="el-GR" dirty="0"/>
              <a:t>  </a:t>
            </a:r>
            <a:r>
              <a:rPr lang="el-GR" dirty="0" smtClean="0"/>
              <a:t>έχουμε:</a:t>
            </a:r>
            <a:endParaRPr lang="en-US" dirty="0"/>
          </a:p>
          <a:p>
            <a:endParaRPr lang="en-US" dirty="0" smtClean="0"/>
          </a:p>
          <a:p>
            <a:pPr lvl="1"/>
            <a:r>
              <a:rPr lang="en-US" dirty="0"/>
              <a:t>H</a:t>
            </a:r>
            <a:r>
              <a:rPr lang="el-GR" dirty="0" smtClean="0"/>
              <a:t>: </a:t>
            </a:r>
            <a:r>
              <a:rPr lang="en-US" dirty="0" smtClean="0"/>
              <a:t>head </a:t>
            </a:r>
            <a:r>
              <a:rPr lang="en-US" dirty="0"/>
              <a:t>of the clause</a:t>
            </a:r>
          </a:p>
          <a:p>
            <a:pPr lvl="1"/>
            <a:r>
              <a:rPr lang="is-IS" dirty="0"/>
              <a:t>B</a:t>
            </a:r>
            <a:r>
              <a:rPr lang="is-IS" baseline="-25000" dirty="0"/>
              <a:t>1</a:t>
            </a:r>
            <a:r>
              <a:rPr lang="is-IS" dirty="0"/>
              <a:t>, …, B</a:t>
            </a:r>
            <a:r>
              <a:rPr lang="is-IS" baseline="-25000" dirty="0"/>
              <a:t>n </a:t>
            </a:r>
            <a:r>
              <a:rPr lang="is-IS" dirty="0"/>
              <a:t>: </a:t>
            </a:r>
            <a:r>
              <a:rPr lang="en-US" dirty="0"/>
              <a:t>bodies of the clause, each Bi is called condition</a:t>
            </a:r>
          </a:p>
          <a:p>
            <a:pPr lvl="1"/>
            <a:r>
              <a:rPr lang="en-US" dirty="0"/>
              <a:t>Fact: definite clause with empty body</a:t>
            </a:r>
          </a:p>
          <a:p>
            <a:pPr lvl="1"/>
            <a:r>
              <a:rPr lang="en-US" dirty="0"/>
              <a:t>Goal: clause with non–empty body but no head</a:t>
            </a:r>
          </a:p>
          <a:p>
            <a:pPr lvl="1"/>
            <a:r>
              <a:rPr lang="en-US" dirty="0"/>
              <a:t>Definite Program: conjunction of definite </a:t>
            </a:r>
            <a:r>
              <a:rPr lang="en-US" dirty="0" smtClean="0"/>
              <a:t>clauses</a:t>
            </a:r>
            <a:endParaRPr lang="el-GR" b="1" u="sng" dirty="0" smtClean="0"/>
          </a:p>
          <a:p>
            <a:endParaRPr lang="en-US" b="1" u="sng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Στις γλώσσες λογικού προγραμματισμού γίνεται συνήθως κάποια επέκταση</a:t>
            </a:r>
          </a:p>
          <a:p>
            <a:r>
              <a:rPr lang="el-GR" dirty="0"/>
              <a:t>των  </a:t>
            </a:r>
            <a:r>
              <a:rPr lang="en-US" dirty="0"/>
              <a:t>Horn Clause </a:t>
            </a:r>
            <a:r>
              <a:rPr lang="el-GR" dirty="0"/>
              <a:t>ώστε στη θέση των παραπάνω </a:t>
            </a:r>
            <a:r>
              <a:rPr lang="en-US" dirty="0" err="1"/>
              <a:t>p,q</a:t>
            </a:r>
            <a:r>
              <a:rPr lang="en-US" dirty="0"/>
              <a:t> </a:t>
            </a:r>
            <a:r>
              <a:rPr lang="el-GR" dirty="0"/>
              <a:t>να μπορούν να υπάρχουν </a:t>
            </a:r>
          </a:p>
          <a:p>
            <a:r>
              <a:rPr lang="el-GR" dirty="0"/>
              <a:t>και αρνήσεις</a:t>
            </a:r>
            <a:r>
              <a:rPr lang="el-GR" dirty="0" smtClean="0"/>
              <a:t>.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The semantical domain used for most logic programs is the</a:t>
            </a:r>
          </a:p>
          <a:p>
            <a:r>
              <a:rPr lang="en-US" dirty="0" err="1"/>
              <a:t>Herbrand</a:t>
            </a:r>
            <a:r>
              <a:rPr lang="en-US" dirty="0"/>
              <a:t> </a:t>
            </a:r>
            <a:r>
              <a:rPr lang="en-US" dirty="0" smtClean="0"/>
              <a:t>Universe.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67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8B366-6FF9-E743-8A78-050B0CFF6A61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024572" y="866899"/>
                <a:ext cx="10957631" cy="5355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Πώς όμως </a:t>
                </a:r>
                <a:r>
                  <a:rPr lang="el-GR" sz="2200" b="1" i="1" u="sng" dirty="0" err="1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υοθετήθηκε</a:t>
                </a:r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 η </a:t>
                </a:r>
                <a:r>
                  <a:rPr lang="el-GR" sz="2200" b="1" i="1" u="sng" dirty="0" err="1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ένοια</a:t>
                </a:r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 </a:t>
                </a:r>
                <a:r>
                  <a:rPr lang="en-US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non-</a:t>
                </a:r>
                <a:r>
                  <a:rPr lang="en-US" sz="2200" b="1" i="1" u="sng" dirty="0" err="1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motonicity</a:t>
                </a:r>
                <a:r>
                  <a:rPr lang="en-US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 </a:t>
                </a:r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στη </a:t>
                </a:r>
                <a:r>
                  <a:rPr lang="en-US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Prolog </a:t>
                </a:r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και γενικότερα στο </a:t>
                </a:r>
              </a:p>
              <a:p>
                <a:pPr algn="ctr"/>
                <a:r>
                  <a:rPr lang="el-GR" sz="2200" b="1" i="1" u="sng" dirty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Λ</a:t>
                </a:r>
                <a:r>
                  <a:rPr lang="el-GR" sz="22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ογικό Προγραμματισμό </a:t>
                </a:r>
                <a:r>
                  <a:rPr lang="en-US" sz="2400" b="1" i="1" u="sng" dirty="0" smtClean="0">
                    <a:ln w="6600">
                      <a:solidFill>
                        <a:schemeClr val="bg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？？</a:t>
                </a:r>
                <a:endParaRPr lang="el-GR" sz="2400" b="1" i="1" u="sng" dirty="0" smtClean="0">
                  <a:ln w="660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l-GR" sz="2400" b="1" i="1" u="sng" dirty="0" smtClean="0">
                  <a:ln w="660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endParaRPr>
              </a:p>
              <a:p>
                <a:pPr marL="800100" lvl="1" indent="-342900">
                  <a:buFont typeface="Arial" charset="0"/>
                  <a:buChar char="•"/>
                </a:pPr>
                <a:endParaRPr lang="el-GR" sz="2400" b="1" i="1" u="sng" dirty="0">
                  <a:ln w="660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endParaRPr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l-GR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Η </a:t>
                </a: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Prolog </a:t>
                </a:r>
                <a:r>
                  <a:rPr lang="el-GR" u="sng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ΔΕΝ ΔΙΑΘΕΤΕΙ</a:t>
                </a:r>
                <a:r>
                  <a:rPr lang="el-GR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ΛΟΓΙΚΗ ΑΡΝΗΣΗ !!!</a:t>
                </a:r>
                <a:endParaRPr lang="en-US" dirty="0">
                  <a:ln w="660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endParaRPr>
              </a:p>
              <a:p>
                <a:pPr lvl="2" algn="ctr"/>
                <a:endParaRPr lang="el-GR" sz="2200" b="1" i="1" u="sng" dirty="0" smtClean="0"/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l-GR" dirty="0" smtClean="0"/>
                  <a:t>Διαθέτει</a:t>
                </a:r>
                <a:r>
                  <a:rPr lang="el-GR" sz="2200" dirty="0" smtClean="0"/>
                  <a:t> </a:t>
                </a:r>
                <a:r>
                  <a:rPr lang="en-US" dirty="0" smtClean="0"/>
                  <a:t>Negation by failure </a:t>
                </a:r>
                <a:r>
                  <a:rPr lang="el-GR" dirty="0" smtClean="0"/>
                  <a:t>και μέσω αυτού επιτυγχάνει </a:t>
                </a:r>
                <a:r>
                  <a:rPr lang="en-US" dirty="0" smtClean="0"/>
                  <a:t>non-monotonic </a:t>
                </a:r>
                <a:r>
                  <a:rPr lang="el-GR" dirty="0" smtClean="0"/>
                  <a:t>συμπεριφορά</a:t>
                </a:r>
              </a:p>
              <a:p>
                <a:pPr marL="1257300" lvl="2" indent="-342900">
                  <a:buFont typeface="Arial" charset="0"/>
                  <a:buChar char="•"/>
                </a:pPr>
                <a:endParaRPr lang="el-GR" dirty="0"/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l-GR" dirty="0"/>
                  <a:t>Για τις περισσότερες πρακτικές εφαρμογές, καθώς και για εφαρμογές που </a:t>
                </a:r>
                <a:r>
                  <a:rPr lang="el-GR" dirty="0" smtClean="0"/>
                  <a:t>απαιτούν</a:t>
                </a:r>
              </a:p>
              <a:p>
                <a:pPr lvl="2"/>
                <a:r>
                  <a:rPr lang="el-GR" dirty="0" smtClean="0"/>
                  <a:t> </a:t>
                </a:r>
                <a:r>
                  <a:rPr lang="el-GR" dirty="0"/>
                  <a:t>μη μονότονο συλλογισμό στην τεχνητή νοημοσύνη, τα λογικά </a:t>
                </a:r>
                <a:r>
                  <a:rPr lang="el-GR" dirty="0" smtClean="0"/>
                  <a:t>προγράμματα με </a:t>
                </a:r>
                <a:r>
                  <a:rPr lang="en-US" dirty="0" smtClean="0"/>
                  <a:t>Horn clauses</a:t>
                </a:r>
                <a:endParaRPr lang="el-GR" dirty="0" smtClean="0"/>
              </a:p>
              <a:p>
                <a:pPr lvl="2"/>
                <a:r>
                  <a:rPr lang="el-GR" dirty="0" smtClean="0"/>
                  <a:t> πρέπει </a:t>
                </a:r>
                <a:r>
                  <a:rPr lang="el-GR" dirty="0"/>
                  <a:t>να επεκταθούν σε κανονικά λογικά </a:t>
                </a:r>
                <a:r>
                  <a:rPr lang="el-GR" dirty="0" smtClean="0"/>
                  <a:t>προγράμματα</a:t>
                </a:r>
                <a:r>
                  <a:rPr lang="en-US" dirty="0" smtClean="0"/>
                  <a:t> (normal logic programs)</a:t>
                </a:r>
                <a:r>
                  <a:rPr lang="el-GR" dirty="0" smtClean="0"/>
                  <a:t>, </a:t>
                </a:r>
                <a:r>
                  <a:rPr lang="el-GR" dirty="0"/>
                  <a:t>με αρνητικές </a:t>
                </a:r>
                <a:endParaRPr lang="en-US" dirty="0" smtClean="0"/>
              </a:p>
              <a:p>
                <a:pPr lvl="2"/>
                <a:r>
                  <a:rPr lang="el-GR" dirty="0" smtClean="0"/>
                  <a:t>συνθήκες.</a:t>
                </a:r>
              </a:p>
              <a:p>
                <a:pPr lvl="2"/>
                <a:endParaRPr lang="en-US" dirty="0" smtClean="0"/>
              </a:p>
              <a:p>
                <a:pPr lvl="2"/>
                <a:r>
                  <a:rPr lang="el-GR" dirty="0" smtClean="0"/>
                  <a:t> Ένα </a:t>
                </a:r>
                <a:r>
                  <a:rPr lang="en-US" dirty="0" smtClean="0"/>
                  <a:t>clause </a:t>
                </a:r>
                <a:r>
                  <a:rPr lang="el-GR" dirty="0" smtClean="0"/>
                  <a:t>σε </a:t>
                </a:r>
                <a:r>
                  <a:rPr lang="el-GR" dirty="0"/>
                  <a:t>ένα κανονικό λογικό πρόγραμμα έχει τη μορφή</a:t>
                </a:r>
                <a:r>
                  <a:rPr lang="el-GR" dirty="0" smtClean="0"/>
                  <a:t>:</a:t>
                </a:r>
              </a:p>
              <a:p>
                <a:pPr lvl="2"/>
                <a:endParaRPr lang="el-GR" dirty="0"/>
              </a:p>
              <a:p>
                <a:pPr lvl="2"/>
                <a:r>
                  <a:rPr lang="is-IS" dirty="0"/>
                  <a:t>H :- </a:t>
                </a:r>
                <a:r>
                  <a:rPr lang="el-GR" dirty="0" smtClean="0"/>
                  <a:t>Α</a:t>
                </a:r>
                <a:r>
                  <a:rPr lang="is-IS" baseline="-25000" dirty="0" smtClean="0"/>
                  <a:t>1</a:t>
                </a:r>
                <a:r>
                  <a:rPr lang="is-IS" dirty="0"/>
                  <a:t>, …, </a:t>
                </a:r>
                <a:r>
                  <a:rPr lang="el-GR" dirty="0" smtClean="0"/>
                  <a:t>Α</a:t>
                </a:r>
                <a:r>
                  <a:rPr lang="is-IS" baseline="-25000" dirty="0" smtClean="0"/>
                  <a:t>n </a:t>
                </a:r>
                <a:r>
                  <a:rPr lang="el-GR" dirty="0" smtClean="0"/>
                  <a:t>,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</m:oMath>
                </a14:m>
                <a:r>
                  <a:rPr lang="is-IS" dirty="0" smtClean="0"/>
                  <a:t>B</a:t>
                </a:r>
                <a:r>
                  <a:rPr lang="is-IS" baseline="-25000" dirty="0" smtClean="0"/>
                  <a:t>1</a:t>
                </a:r>
                <a:r>
                  <a:rPr lang="is-IS" dirty="0"/>
                  <a:t>, …,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charset="0"/>
                        <a:ea typeface="Cambria Math" charset="0"/>
                        <a:cs typeface="Cambria Math" charset="0"/>
                      </a:rPr>
                      <m:t>¬ </m:t>
                    </m:r>
                  </m:oMath>
                </a14:m>
                <a:r>
                  <a:rPr lang="is-IS" dirty="0" smtClean="0"/>
                  <a:t>B</a:t>
                </a:r>
                <a:r>
                  <a:rPr lang="en-US" baseline="-25000" dirty="0"/>
                  <a:t>m</a:t>
                </a:r>
                <a:r>
                  <a:rPr lang="is-IS" dirty="0" smtClean="0"/>
                  <a:t>.  (</a:t>
                </a:r>
                <a:r>
                  <a:rPr lang="el-GR" dirty="0" smtClean="0"/>
                  <a:t>όπου Α</a:t>
                </a:r>
                <a:r>
                  <a:rPr lang="is-IS" baseline="-25000" dirty="0" smtClean="0"/>
                  <a:t>i </a:t>
                </a:r>
                <a:r>
                  <a:rPr lang="el-GR" dirty="0"/>
                  <a:t>, </a:t>
                </a:r>
                <a:r>
                  <a:rPr lang="is-IS" dirty="0" smtClean="0"/>
                  <a:t>B</a:t>
                </a:r>
                <a:r>
                  <a:rPr lang="is-IS" baseline="-25000" dirty="0" smtClean="0"/>
                  <a:t>i  </a:t>
                </a:r>
                <a:r>
                  <a:rPr lang="el-GR" dirty="0" smtClean="0"/>
                  <a:t>a</a:t>
                </a:r>
                <a:r>
                  <a:rPr lang="en-US" dirty="0" err="1" smtClean="0"/>
                  <a:t>tomic</a:t>
                </a:r>
                <a:r>
                  <a:rPr lang="en-US" dirty="0" smtClean="0"/>
                  <a:t> formulas).</a:t>
                </a:r>
                <a:endParaRPr lang="el-GR" dirty="0" smtClean="0"/>
              </a:p>
              <a:p>
                <a:endParaRPr lang="el-GR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572" y="866899"/>
                <a:ext cx="10957631" cy="5355312"/>
              </a:xfrm>
              <a:prstGeom prst="rect">
                <a:avLst/>
              </a:prstGeom>
              <a:blipFill rotWithShape="0">
                <a:blip r:embed="rId2"/>
                <a:stretch>
                  <a:fillRect b="-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343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60D83-1B27-7F40-88AE-CC2C6E727017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576945" y="748146"/>
                <a:ext cx="9181360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Negation by Failure </a:t>
                </a:r>
                <a:r>
                  <a:rPr lang="el-GR" dirty="0" smtClean="0"/>
                  <a:t>στη </a:t>
                </a:r>
                <a:r>
                  <a:rPr lang="en-US" dirty="0" smtClean="0"/>
                  <a:t>Prolog </a:t>
                </a:r>
                <a:r>
                  <a:rPr lang="el-GR" dirty="0" smtClean="0"/>
                  <a:t>εισάγεται με τα κατηγορήματα </a:t>
                </a:r>
                <a:r>
                  <a:rPr lang="en-US" b="1" dirty="0" smtClean="0">
                    <a:solidFill>
                      <a:srgbClr val="FF0000"/>
                    </a:solidFill>
                  </a:rPr>
                  <a:t>\+</a:t>
                </a:r>
                <a:r>
                  <a:rPr lang="en-US" dirty="0" smtClean="0"/>
                  <a:t> </a:t>
                </a:r>
                <a:r>
                  <a:rPr lang="el-GR" dirty="0" smtClean="0"/>
                  <a:t>/1 και </a:t>
                </a:r>
                <a:r>
                  <a:rPr lang="en-US" b="1" dirty="0" smtClean="0">
                    <a:solidFill>
                      <a:srgbClr val="FF0000"/>
                    </a:solidFill>
                  </a:rPr>
                  <a:t>not</a:t>
                </a:r>
                <a:r>
                  <a:rPr lang="el-GR" dirty="0" smtClean="0"/>
                  <a:t>/1</a:t>
                </a:r>
                <a:r>
                  <a:rPr lang="en-US" dirty="0" smtClean="0"/>
                  <a:t> (</a:t>
                </a:r>
                <a:r>
                  <a:rPr lang="el-GR" dirty="0" smtClean="0"/>
                  <a:t>είναι</a:t>
                </a:r>
              </a:p>
              <a:p>
                <a:r>
                  <a:rPr lang="el-GR" dirty="0" smtClean="0"/>
                  <a:t>ισοδύναμα) και ονομάστηκε έτσι διότι προκειμένου η </a:t>
                </a:r>
                <a:r>
                  <a:rPr lang="en-US" dirty="0" smtClean="0"/>
                  <a:t>Prolog </a:t>
                </a:r>
                <a:r>
                  <a:rPr lang="el-GR" dirty="0" smtClean="0"/>
                  <a:t>να αποδείξει το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</m:oMath>
                </a14:m>
                <a:r>
                  <a:rPr lang="en-US" dirty="0" smtClean="0"/>
                  <a:t>,  </a:t>
                </a:r>
                <a:r>
                  <a:rPr lang="el-GR" dirty="0" smtClean="0"/>
                  <a:t>προσπαθεί</a:t>
                </a:r>
              </a:p>
              <a:p>
                <a:r>
                  <a:rPr lang="el-GR" dirty="0" smtClean="0"/>
                  <a:t>να δείξει ότι η απόδειξη του </a:t>
                </a:r>
                <a:r>
                  <a:rPr lang="en-US" dirty="0" smtClean="0"/>
                  <a:t>P fails !!.</a:t>
                </a:r>
              </a:p>
              <a:p>
                <a:endParaRPr lang="en-US" dirty="0"/>
              </a:p>
              <a:p>
                <a:r>
                  <a:rPr lang="el-GR" dirty="0" smtClean="0"/>
                  <a:t>Για παράδειγμα:</a:t>
                </a:r>
              </a:p>
              <a:p>
                <a:endParaRPr lang="el-GR" dirty="0"/>
              </a:p>
              <a:p>
                <a:endParaRPr lang="el-GR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6945" y="748146"/>
                <a:ext cx="9181360" cy="2031325"/>
              </a:xfrm>
              <a:prstGeom prst="rect">
                <a:avLst/>
              </a:prstGeom>
              <a:blipFill rotWithShape="0">
                <a:blip r:embed="rId2"/>
                <a:stretch>
                  <a:fillRect l="-598" t="-1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126" y="2371449"/>
            <a:ext cx="4331194" cy="1346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76945" y="4021417"/>
            <a:ext cx="31995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Δοκιμάζοντας το εξής ερώτημα:</a:t>
            </a:r>
          </a:p>
          <a:p>
            <a:endParaRPr lang="el-GR" dirty="0"/>
          </a:p>
          <a:p>
            <a:r>
              <a:rPr lang="el-GR" dirty="0" smtClean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124" y="4580457"/>
            <a:ext cx="4331196" cy="133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2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2BC41-D257-AD4B-8572-CEAAFB1064B7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6962" y="722260"/>
            <a:ext cx="913044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/>
              <a:t>ο </a:t>
            </a:r>
            <a:r>
              <a:rPr lang="en-US" dirty="0" smtClean="0"/>
              <a:t>operator \+ </a:t>
            </a:r>
            <a:r>
              <a:rPr lang="el-GR" dirty="0" smtClean="0"/>
              <a:t> </a:t>
            </a:r>
            <a:r>
              <a:rPr lang="el-GR" dirty="0"/>
              <a:t>διαφέρει από την άρνηση στην λογική πρώτης τάξης: μια άρνηση όπως το </a:t>
            </a:r>
            <a:endParaRPr lang="en-US" dirty="0" smtClean="0"/>
          </a:p>
          <a:p>
            <a:r>
              <a:rPr lang="el-GR" dirty="0" smtClean="0"/>
              <a:t>\ </a:t>
            </a:r>
            <a:r>
              <a:rPr lang="el-GR" dirty="0"/>
              <a:t>+ Χ == 1 αποτυγχάνει όταν η μεταβλητή Χ έχει δεσμευθεί στο άτομο 1, αλλά επιτυγχάνει </a:t>
            </a:r>
            <a:endParaRPr lang="en-US" dirty="0" smtClean="0"/>
          </a:p>
          <a:p>
            <a:r>
              <a:rPr lang="el-GR" dirty="0" smtClean="0"/>
              <a:t>σε </a:t>
            </a:r>
            <a:r>
              <a:rPr lang="el-GR" dirty="0"/>
              <a:t>όλες τις άλλες περιπτώσεις, συμπεριλαμβανομένου του όταν το Χ </a:t>
            </a:r>
            <a:r>
              <a:rPr lang="el-GR" dirty="0" smtClean="0"/>
              <a:t>είναι</a:t>
            </a:r>
            <a:r>
              <a:rPr lang="en-US" dirty="0" smtClean="0"/>
              <a:t> unbound.</a:t>
            </a:r>
          </a:p>
          <a:p>
            <a:endParaRPr lang="el-GR" dirty="0" smtClean="0"/>
          </a:p>
          <a:p>
            <a:pPr marL="285750" indent="-285750">
              <a:buFont typeface="Arial" charset="0"/>
              <a:buChar char="•"/>
            </a:pPr>
            <a:r>
              <a:rPr lang="el-GR" dirty="0" smtClean="0"/>
              <a:t>Αυτό καθιστά το </a:t>
            </a:r>
            <a:r>
              <a:rPr lang="en-US" dirty="0" smtClean="0"/>
              <a:t>Reasoning </a:t>
            </a:r>
            <a:r>
              <a:rPr lang="el-GR" dirty="0" smtClean="0"/>
              <a:t>της </a:t>
            </a:r>
            <a:r>
              <a:rPr lang="en-US" dirty="0" smtClean="0"/>
              <a:t>Prolog </a:t>
            </a:r>
            <a:r>
              <a:rPr lang="el-GR" dirty="0" smtClean="0"/>
              <a:t>μη μονοτονικό!!</a:t>
            </a:r>
          </a:p>
          <a:p>
            <a:pPr marL="285750" indent="-285750">
              <a:buFont typeface="Arial" charset="0"/>
              <a:buChar char="•"/>
            </a:pPr>
            <a:endParaRPr lang="el-GR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60307" y="3459631"/>
            <a:ext cx="916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 smtClean="0"/>
              <a:t>Το παραπάνω ερώτημα όπως περιμέναμε αποτυγχάνει ωστόσο το παρακάτω επιτυγχάνει: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842" y="4198296"/>
            <a:ext cx="3655950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842" y="2502098"/>
            <a:ext cx="365595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98136" y="1460664"/>
                <a:ext cx="8226163" cy="2862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Επιπλέον μία διαφορά ακόμα μεταξύ </a:t>
                </a:r>
                <a:r>
                  <a:rPr lang="en-US" dirty="0" smtClean="0"/>
                  <a:t>negation by failure (NAF) </a:t>
                </a:r>
                <a:r>
                  <a:rPr lang="el-GR" dirty="0" smtClean="0"/>
                  <a:t>και λογικής</a:t>
                </a:r>
              </a:p>
              <a:p>
                <a:r>
                  <a:rPr lang="el-GR" dirty="0" smtClean="0"/>
                  <a:t>άρνησης είναι ότι η </a:t>
                </a:r>
                <a:r>
                  <a:rPr lang="en-US" dirty="0" smtClean="0"/>
                  <a:t>NAF </a:t>
                </a:r>
                <a:r>
                  <a:rPr lang="el-GR" dirty="0" smtClean="0"/>
                  <a:t>μπορεί να εφαρμοστεί μόνο σε </a:t>
                </a:r>
                <a:r>
                  <a:rPr lang="en-US" dirty="0"/>
                  <a:t>G</a:t>
                </a:r>
                <a:r>
                  <a:rPr lang="en-US" dirty="0" smtClean="0"/>
                  <a:t>round Goals </a:t>
                </a:r>
                <a:r>
                  <a:rPr lang="el-GR" dirty="0" smtClean="0"/>
                  <a:t>ή σε</a:t>
                </a:r>
              </a:p>
              <a:p>
                <a:r>
                  <a:rPr lang="en-US" dirty="0" smtClean="0"/>
                  <a:t>Goals </a:t>
                </a:r>
                <a:r>
                  <a:rPr lang="el-GR" dirty="0" smtClean="0"/>
                  <a:t>που διαθέτουν ελεύθερες μεταβλητές οι οποίες όμως δεν ΄γίνονται </a:t>
                </a:r>
                <a:endParaRPr lang="en-US" dirty="0" smtClean="0"/>
              </a:p>
              <a:p>
                <a:r>
                  <a:rPr lang="en-US" dirty="0" smtClean="0"/>
                  <a:t>Instantiated </a:t>
                </a:r>
                <a:r>
                  <a:rPr lang="el-GR" dirty="0" smtClean="0"/>
                  <a:t>κατά το </a:t>
                </a:r>
                <a:r>
                  <a:rPr lang="en-US" dirty="0" smtClean="0"/>
                  <a:t>NAF.</a:t>
                </a:r>
              </a:p>
              <a:p>
                <a:endParaRPr lang="en-US" dirty="0" smtClean="0"/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Προκειμένου να εφαρμοστεί το </a:t>
                </a:r>
                <a:r>
                  <a:rPr lang="en-US" dirty="0" smtClean="0"/>
                  <a:t>NAF </a:t>
                </a:r>
                <a:r>
                  <a:rPr lang="el-GR" dirty="0" smtClean="0"/>
                  <a:t>χρησιμοποιείται και άλλος ένας</a:t>
                </a:r>
              </a:p>
              <a:p>
                <a:r>
                  <a:rPr lang="el-GR" dirty="0" smtClean="0"/>
                  <a:t>κανόνας άρνησης που ονομάζεται </a:t>
                </a:r>
                <a:r>
                  <a:rPr lang="en-US" dirty="0" smtClean="0"/>
                  <a:t>Close World Assumption</a:t>
                </a:r>
                <a:r>
                  <a:rPr lang="el-GR" dirty="0" smtClean="0"/>
                  <a:t> </a:t>
                </a:r>
                <a:r>
                  <a:rPr lang="en-US" dirty="0" smtClean="0"/>
                  <a:t>(CWA), </a:t>
                </a:r>
                <a:r>
                  <a:rPr lang="el-GR" dirty="0" smtClean="0"/>
                  <a:t>κατά τον</a:t>
                </a:r>
              </a:p>
              <a:p>
                <a:r>
                  <a:rPr lang="el-GR" dirty="0" smtClean="0"/>
                  <a:t>οποίο αν για μία ιδιότητα </a:t>
                </a:r>
                <a:r>
                  <a:rPr lang="en-US" dirty="0" smtClean="0"/>
                  <a:t>P</a:t>
                </a:r>
                <a:r>
                  <a:rPr lang="el-GR" dirty="0" smtClean="0"/>
                  <a:t> και κάποιο </a:t>
                </a:r>
                <a:r>
                  <a:rPr lang="en-US" dirty="0" smtClean="0"/>
                  <a:t>term a </a:t>
                </a:r>
                <a:r>
                  <a:rPr lang="el-GR" dirty="0" smtClean="0"/>
                  <a:t>δεν γνωρίζω αν ισχύει </a:t>
                </a:r>
                <a:r>
                  <a:rPr lang="en-US" dirty="0" smtClean="0"/>
                  <a:t>P(a) </a:t>
                </a:r>
                <a:r>
                  <a:rPr lang="el-GR" dirty="0" smtClean="0"/>
                  <a:t>υποθέτω </a:t>
                </a:r>
              </a:p>
              <a:p>
                <a:r>
                  <a:rPr lang="el-GR" dirty="0"/>
                  <a:t>π</a:t>
                </a:r>
                <a:r>
                  <a:rPr lang="el-GR" dirty="0" smtClean="0"/>
                  <a:t>ως ισχύει το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a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l-GR" dirty="0" smtClean="0"/>
                  <a:t> </a:t>
                </a:r>
                <a:r>
                  <a:rPr lang="en-US" dirty="0" smtClean="0"/>
                  <a:t>.</a:t>
                </a:r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8136" y="1460664"/>
                <a:ext cx="8226163" cy="2862322"/>
              </a:xfrm>
              <a:prstGeom prst="rect">
                <a:avLst/>
              </a:prstGeom>
              <a:blipFill rotWithShape="0">
                <a:blip r:embed="rId2"/>
                <a:stretch>
                  <a:fillRect l="-667" t="-1279" b="-2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810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16977" y="581295"/>
            <a:ext cx="2103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 smtClean="0"/>
              <a:t>Ένα </a:t>
            </a:r>
            <a:r>
              <a:rPr lang="el-GR" smtClean="0"/>
              <a:t>παράδειγμα:</a:t>
            </a:r>
            <a:endParaRPr lang="el-GR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168" y="937275"/>
            <a:ext cx="4542477" cy="117858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36478" y="2315688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716976" y="2164186"/>
            <a:ext cx="351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 smtClean="0"/>
              <a:t>Εκτελώντας τα εξής ερωτήματα: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983" y="2616796"/>
            <a:ext cx="6561282" cy="11571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42739" y="3833193"/>
            <a:ext cx="641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Προσθέτοντας πληροφορίες πιθανώς να αλλάξει το αποτέλεσμα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983" y="4261773"/>
            <a:ext cx="4686233" cy="1309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983" y="5727699"/>
            <a:ext cx="52197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59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13809" y="1341911"/>
            <a:ext cx="881157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Κατηγορήματα όπως το \+ που εισάγουν μη μονοτονική συμπεριφορά </a:t>
            </a:r>
          </a:p>
          <a:p>
            <a:r>
              <a:rPr lang="el-GR" dirty="0"/>
              <a:t>ο</a:t>
            </a:r>
            <a:r>
              <a:rPr lang="el-GR" dirty="0" smtClean="0"/>
              <a:t>νομάζονται μη μονοτονικά.</a:t>
            </a:r>
          </a:p>
          <a:p>
            <a:endParaRPr lang="el-GR" dirty="0"/>
          </a:p>
          <a:p>
            <a:r>
              <a:rPr lang="el-GR" u="sng" dirty="0" smtClean="0"/>
              <a:t>Άλλα τέτοια κατηγορήματα </a:t>
            </a:r>
            <a:r>
              <a:rPr lang="en-US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？？</a:t>
            </a:r>
            <a:endParaRPr lang="el-GR" u="sng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l-GR" u="sng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meta-logical predicates like </a:t>
            </a:r>
            <a:r>
              <a:rPr lang="en-US" dirty="0" err="1"/>
              <a:t>var</a:t>
            </a:r>
            <a:r>
              <a:rPr lang="en-US" dirty="0"/>
              <a:t>/1, integer/1 etc.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term </a:t>
            </a:r>
            <a:r>
              <a:rPr lang="en-US" dirty="0"/>
              <a:t>comparison predicates like (@&lt;)/2 and (@&gt;=)/</a:t>
            </a:r>
            <a:r>
              <a:rPr lang="en-US" dirty="0" smtClean="0"/>
              <a:t>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predicates </a:t>
            </a:r>
            <a:r>
              <a:rPr lang="en-US" dirty="0"/>
              <a:t>that use !/0, (\+)/1 and other constructs that break monotonicity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i="1" dirty="0" smtClean="0"/>
              <a:t>all-solutions </a:t>
            </a:r>
            <a:r>
              <a:rPr lang="en-US" i="1" dirty="0"/>
              <a:t>predicates</a:t>
            </a:r>
            <a:r>
              <a:rPr lang="en-US" dirty="0"/>
              <a:t> like </a:t>
            </a:r>
            <a:r>
              <a:rPr lang="en-US" dirty="0" err="1"/>
              <a:t>findall</a:t>
            </a:r>
            <a:r>
              <a:rPr lang="en-US" dirty="0"/>
              <a:t>/3 and </a:t>
            </a:r>
            <a:r>
              <a:rPr lang="en-US" dirty="0" err="1" smtClean="0"/>
              <a:t>setof</a:t>
            </a:r>
            <a:r>
              <a:rPr lang="en-US" dirty="0" smtClean="0"/>
              <a:t>/3</a:t>
            </a:r>
          </a:p>
          <a:p>
            <a:pPr marL="285750" indent="-285750">
              <a:buFont typeface="Arial" charset="0"/>
              <a:buChar char="•"/>
            </a:pPr>
            <a:endParaRPr lang="en-US" u="sng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l-GR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Επειδή ο τρόπος που κάνει  </a:t>
            </a:r>
            <a:r>
              <a:rPr lang="en-US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reasoning </a:t>
            </a:r>
            <a:r>
              <a:rPr lang="el-GR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η </a:t>
            </a:r>
            <a:r>
              <a:rPr lang="en-US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Prolog </a:t>
            </a:r>
            <a:r>
              <a:rPr lang="el-GR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είναι από τα</a:t>
            </a:r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l-GR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αριστερά προς τα δεξιά, </a:t>
            </a:r>
          </a:p>
          <a:p>
            <a:r>
              <a:rPr lang="el-GR" dirty="0"/>
              <a:t>ω</a:t>
            </a:r>
            <a:r>
              <a:rPr lang="el-GR" dirty="0" smtClean="0"/>
              <a:t>ς </a:t>
            </a:r>
            <a:r>
              <a:rPr lang="el-GR" dirty="0"/>
              <a:t>συνέπεια </a:t>
            </a:r>
            <a:r>
              <a:rPr lang="el-GR" dirty="0" smtClean="0"/>
              <a:t>των μη-μονοτονικών κατηγορημάτων  είναι ότι ορισμένες γνωστές ιδιότητες </a:t>
            </a:r>
          </a:p>
          <a:p>
            <a:r>
              <a:rPr lang="el-GR" dirty="0" smtClean="0"/>
              <a:t>δεν ισχύον πλέον.</a:t>
            </a:r>
          </a:p>
          <a:p>
            <a:endParaRPr lang="el-GR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41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51839" y="855023"/>
            <a:ext cx="78190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b="1" u="sng" dirty="0" smtClean="0"/>
              <a:t>Μειονεκτήματα </a:t>
            </a:r>
            <a:r>
              <a:rPr lang="en-US" b="1" u="sng" dirty="0" smtClean="0"/>
              <a:t>NML</a:t>
            </a:r>
          </a:p>
          <a:p>
            <a:endParaRPr lang="en-US" dirty="0" smtClean="0"/>
          </a:p>
          <a:p>
            <a:r>
              <a:rPr lang="en-US" dirty="0" smtClean="0"/>
              <a:t>H </a:t>
            </a:r>
            <a:r>
              <a:rPr lang="en-US" dirty="0" err="1" smtClean="0"/>
              <a:t>nonmonotonic</a:t>
            </a:r>
            <a:r>
              <a:rPr lang="en-US" dirty="0" smtClean="0"/>
              <a:t> reasoning </a:t>
            </a:r>
            <a:r>
              <a:rPr lang="el-GR" dirty="0" smtClean="0"/>
              <a:t>αντιτίθεται στο </a:t>
            </a:r>
            <a:r>
              <a:rPr lang="en-US" dirty="0" smtClean="0"/>
              <a:t>logical Purity </a:t>
            </a:r>
            <a:r>
              <a:rPr lang="el-GR" dirty="0" smtClean="0"/>
              <a:t>του προγράμματος: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commutativity</a:t>
            </a:r>
            <a:r>
              <a:rPr lang="en-US" dirty="0" smtClean="0"/>
              <a:t> </a:t>
            </a:r>
            <a:r>
              <a:rPr lang="en-US" dirty="0"/>
              <a:t>of conjunction</a:t>
            </a:r>
            <a:r>
              <a:rPr lang="el-GR" dirty="0"/>
              <a:t> που είναι γνωστή από τη λογική πρώτης τάξης</a:t>
            </a:r>
            <a:r>
              <a:rPr lang="el-GR" dirty="0" smtClean="0"/>
              <a:t>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51839" y="3923147"/>
            <a:ext cx="86969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 smtClean="0"/>
              <a:t>Σε </a:t>
            </a:r>
            <a:r>
              <a:rPr lang="en-US" dirty="0" smtClean="0"/>
              <a:t>Pure Prolog </a:t>
            </a:r>
            <a:r>
              <a:rPr lang="el-GR" dirty="0" smtClean="0"/>
              <a:t>προσθέτοντας ένα </a:t>
            </a:r>
            <a:r>
              <a:rPr lang="en-US" dirty="0" smtClean="0"/>
              <a:t>goal </a:t>
            </a:r>
            <a:r>
              <a:rPr lang="el-GR" dirty="0" smtClean="0"/>
              <a:t>μπορεί μόνο να μειώσει ποτέ να επεκτείνει </a:t>
            </a:r>
          </a:p>
          <a:p>
            <a:r>
              <a:rPr lang="el-GR" dirty="0" smtClean="0"/>
              <a:t>τα αποτελέσματα.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l-GR" dirty="0" smtClean="0"/>
              <a:t>Προσθέτοντας ένα </a:t>
            </a:r>
            <a:r>
              <a:rPr lang="en-US" dirty="0" smtClean="0"/>
              <a:t>clause </a:t>
            </a:r>
            <a:r>
              <a:rPr lang="el-GR" dirty="0" smtClean="0"/>
              <a:t>μπορεί το πολύ να επεκτείνει ποτέ να μειώσει τα </a:t>
            </a:r>
          </a:p>
          <a:p>
            <a:r>
              <a:rPr lang="el-GR" dirty="0" smtClean="0"/>
              <a:t>αποτελέσματα.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l-GR" dirty="0" smtClean="0"/>
              <a:t>Αν ένα </a:t>
            </a:r>
            <a:r>
              <a:rPr lang="en-US" dirty="0" smtClean="0"/>
              <a:t>Query Q1 succeeds </a:t>
            </a:r>
            <a:r>
              <a:rPr lang="el-GR" dirty="0" smtClean="0"/>
              <a:t>τότε ένα πιο γενικό </a:t>
            </a:r>
            <a:r>
              <a:rPr lang="en-US" dirty="0" smtClean="0"/>
              <a:t>Query Q2 </a:t>
            </a:r>
            <a:r>
              <a:rPr lang="el-GR" dirty="0" smtClean="0"/>
              <a:t>δεν μπορεί να αποτυγχάνει.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650" y="2568949"/>
            <a:ext cx="43307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2EECD-599F-BC40-89D0-6F75E79BB4FE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74421" y="748424"/>
            <a:ext cx="907274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/>
              <a:t>Τα προηγούμενα η προσθήκη </a:t>
            </a:r>
            <a:r>
              <a:rPr lang="en-US" dirty="0" smtClean="0"/>
              <a:t>clauses</a:t>
            </a:r>
            <a:r>
              <a:rPr lang="el-GR" dirty="0" smtClean="0"/>
              <a:t> </a:t>
            </a:r>
            <a:r>
              <a:rPr lang="el-GR" dirty="0"/>
              <a:t>μπορεί να οδηγήσει στην αποτυχία των στόχων που είχαν προηγουμένως κρατήσει. Αυτό αντιβαίνει επίσης στη </a:t>
            </a:r>
            <a:r>
              <a:rPr lang="el-GR" dirty="0" err="1" smtClean="0"/>
              <a:t>μονοτονικότητα</a:t>
            </a:r>
            <a:r>
              <a:rPr lang="el-GR" dirty="0" smtClean="0"/>
              <a:t> </a:t>
            </a:r>
            <a:r>
              <a:rPr lang="el-GR" dirty="0"/>
              <a:t>όπως είναι γνωστή από τη λογική πρώτης τάξης, όπου η προσθήκη γεγονότων μπορεί </a:t>
            </a:r>
            <a:r>
              <a:rPr lang="el-GR" dirty="0" smtClean="0"/>
              <a:t>το πολύ να αυξήσει όχι όμως να μειώσει τα παραγόμενα αποτελέσματα.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342900" indent="-342900">
              <a:buFont typeface="Wingdings" charset="2"/>
              <a:buChar char="Ø"/>
            </a:pPr>
            <a:r>
              <a:rPr lang="el-GR" altLang="zh-TW" sz="2400" b="1" dirty="0" smtClean="0"/>
              <a:t>Ένας ακόμη τρόπος να πετύχουμε μη </a:t>
            </a:r>
            <a:r>
              <a:rPr lang="el-GR" altLang="zh-TW" sz="2400" b="1" dirty="0" err="1" smtClean="0"/>
              <a:t>μονοτονικότητα</a:t>
            </a:r>
            <a:r>
              <a:rPr lang="el-GR" altLang="zh-TW" sz="2400" b="1" dirty="0" smtClean="0"/>
              <a:t> στη P</a:t>
            </a:r>
            <a:r>
              <a:rPr lang="en-US" altLang="zh-TW" sz="2400" b="1" dirty="0" err="1" smtClean="0"/>
              <a:t>rolog</a:t>
            </a:r>
            <a:r>
              <a:rPr lang="en-US" altLang="zh-TW" sz="2400" b="1" dirty="0" smtClean="0"/>
              <a:t>:</a:t>
            </a:r>
            <a:r>
              <a:rPr lang="el-GR" altLang="zh-TW" sz="2400" b="1" dirty="0" smtClean="0"/>
              <a:t> </a:t>
            </a:r>
          </a:p>
          <a:p>
            <a:endParaRPr lang="en-US" altLang="zh-TW" sz="2400" b="1" dirty="0" smtClean="0"/>
          </a:p>
          <a:p>
            <a:pPr marL="742950" lvl="1" indent="-285750">
              <a:buFont typeface="Arial" charset="0"/>
              <a:buChar char="•"/>
            </a:pPr>
            <a:r>
              <a:rPr lang="el-GR" altLang="zh-TW" b="1" dirty="0" smtClean="0"/>
              <a:t>Μη στατικά γεγονότα και κανόνες μπορούν να αλλάξουν οποιαδήποτε στιγμή, (</a:t>
            </a:r>
            <a:r>
              <a:rPr lang="el-GR" altLang="zh-TW" dirty="0" smtClean="0"/>
              <a:t>τέτοια γεγονότα και κανόνες ονομάζονται δυναμικά) με χρήση των  κατηγορημάτων a</a:t>
            </a:r>
            <a:r>
              <a:rPr lang="en-US" altLang="zh-TW" dirty="0" err="1" smtClean="0"/>
              <a:t>ssert</a:t>
            </a:r>
            <a:r>
              <a:rPr lang="en-US" altLang="zh-TW" dirty="0" smtClean="0"/>
              <a:t>/2 </a:t>
            </a:r>
            <a:r>
              <a:rPr lang="el-GR" altLang="zh-TW" dirty="0" smtClean="0"/>
              <a:t>και r</a:t>
            </a:r>
            <a:r>
              <a:rPr lang="en-US" altLang="zh-TW" dirty="0" err="1" smtClean="0"/>
              <a:t>etract</a:t>
            </a:r>
            <a:r>
              <a:rPr lang="en-US" altLang="zh-TW" dirty="0" smtClean="0"/>
              <a:t>/2</a:t>
            </a:r>
            <a:r>
              <a:rPr lang="el-GR" altLang="zh-TW" dirty="0" smtClean="0"/>
              <a:t>.</a:t>
            </a:r>
            <a:endParaRPr lang="en-US" altLang="zh-TW" b="1" i="1" dirty="0">
              <a:solidFill>
                <a:srgbClr val="0033CC"/>
              </a:solidFill>
            </a:endParaRPr>
          </a:p>
          <a:p>
            <a:pPr lvl="1"/>
            <a:endParaRPr lang="en-US" altLang="zh-TW" dirty="0" smtClean="0"/>
          </a:p>
          <a:p>
            <a:pPr lvl="2"/>
            <a:r>
              <a:rPr lang="en-US" altLang="zh-TW" dirty="0" smtClean="0">
                <a:latin typeface="Comic Sans MS" charset="0"/>
              </a:rPr>
              <a:t>assert</a:t>
            </a:r>
            <a:r>
              <a:rPr lang="en-US" altLang="zh-TW" dirty="0">
                <a:latin typeface="Comic Sans MS" charset="0"/>
              </a:rPr>
              <a:t>(...) </a:t>
            </a:r>
            <a:r>
              <a:rPr lang="en-US" altLang="zh-TW" b="1" dirty="0">
                <a:solidFill>
                  <a:srgbClr val="0033CC"/>
                </a:solidFill>
              </a:rPr>
              <a:t>adds</a:t>
            </a:r>
            <a:r>
              <a:rPr lang="en-US" altLang="zh-TW" dirty="0"/>
              <a:t> a fact or rule</a:t>
            </a:r>
          </a:p>
          <a:p>
            <a:pPr lvl="2"/>
            <a:r>
              <a:rPr lang="en-US" altLang="zh-TW" dirty="0">
                <a:latin typeface="Comic Sans MS" charset="0"/>
              </a:rPr>
              <a:t>retract(...) </a:t>
            </a:r>
            <a:r>
              <a:rPr lang="en-US" altLang="zh-TW" b="1" dirty="0">
                <a:solidFill>
                  <a:srgbClr val="0033CC"/>
                </a:solidFill>
              </a:rPr>
              <a:t>removes </a:t>
            </a:r>
            <a:r>
              <a:rPr lang="en-US" altLang="zh-TW" dirty="0"/>
              <a:t>a fact or </a:t>
            </a:r>
            <a:r>
              <a:rPr lang="en-US" altLang="zh-TW" dirty="0" smtClean="0"/>
              <a:t>rule</a:t>
            </a:r>
          </a:p>
          <a:p>
            <a:pPr lvl="2"/>
            <a:endParaRPr lang="en-US" altLang="zh-TW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zh-TW" dirty="0" smtClean="0">
                <a:latin typeface="Comic Sans MS" charset="0"/>
              </a:rPr>
              <a:t>Ta assert</a:t>
            </a:r>
            <a:r>
              <a:rPr lang="el-GR" altLang="zh-TW" dirty="0" smtClean="0">
                <a:latin typeface="Comic Sans MS" charset="0"/>
              </a:rPr>
              <a:t>/2</a:t>
            </a:r>
            <a:r>
              <a:rPr lang="en-US" altLang="zh-TW" dirty="0" smtClean="0">
                <a:latin typeface="Comic Sans MS" charset="0"/>
              </a:rPr>
              <a:t> </a:t>
            </a:r>
            <a:r>
              <a:rPr lang="en-US" altLang="zh-TW" dirty="0"/>
              <a:t>and</a:t>
            </a:r>
            <a:r>
              <a:rPr lang="en-US" altLang="zh-TW" dirty="0">
                <a:latin typeface="Comic Sans MS" charset="0"/>
              </a:rPr>
              <a:t> </a:t>
            </a:r>
            <a:r>
              <a:rPr lang="en-US" altLang="zh-TW" dirty="0" smtClean="0">
                <a:latin typeface="Comic Sans MS" charset="0"/>
              </a:rPr>
              <a:t>retract</a:t>
            </a:r>
            <a:r>
              <a:rPr lang="el-GR" altLang="zh-TW" dirty="0" smtClean="0">
                <a:latin typeface="Comic Sans MS" charset="0"/>
              </a:rPr>
              <a:t>/2 χαρακτηρίζονται ως </a:t>
            </a:r>
            <a:r>
              <a:rPr lang="en-US" altLang="zh-TW" sz="2000" b="1" i="1" u="sng" dirty="0" err="1" smtClean="0">
                <a:solidFill>
                  <a:srgbClr val="FF0000"/>
                </a:solidFill>
              </a:rPr>
              <a:t>extralogical</a:t>
            </a:r>
            <a:r>
              <a:rPr lang="en-US" altLang="zh-TW" sz="2000" b="1" u="sng" dirty="0" smtClean="0">
                <a:solidFill>
                  <a:srgbClr val="FF0000"/>
                </a:solidFill>
              </a:rPr>
              <a:t> predicates</a:t>
            </a:r>
            <a:r>
              <a:rPr lang="el-GR" altLang="zh-TW" dirty="0" smtClean="0"/>
              <a:t>.</a:t>
            </a:r>
            <a:endParaRPr lang="en-US" altLang="zh-TW" dirty="0">
              <a:solidFill>
                <a:schemeClr val="bg1"/>
              </a:solidFill>
            </a:endParaRPr>
          </a:p>
          <a:p>
            <a:endParaRPr lang="el-GR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82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5E84C-4675-EF40-83E0-CCC12715A76D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70902" y="671691"/>
            <a:ext cx="947650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/>
              <a:t>Κατηγορήματα που παράγουν παρενέργειες </a:t>
            </a:r>
            <a:r>
              <a:rPr lang="el-GR" dirty="0" smtClean="0"/>
              <a:t>αποκλίνουν της </a:t>
            </a:r>
            <a:r>
              <a:rPr lang="el-GR" dirty="0"/>
              <a:t>καθαρής </a:t>
            </a:r>
            <a:r>
              <a:rPr lang="el-GR" dirty="0" smtClean="0"/>
              <a:t>λογικής (</a:t>
            </a:r>
            <a:r>
              <a:rPr lang="en-US" dirty="0" smtClean="0"/>
              <a:t>Pure Logic)</a:t>
            </a:r>
            <a:r>
              <a:rPr lang="el-GR" dirty="0" smtClean="0"/>
              <a:t>. </a:t>
            </a:r>
            <a:r>
              <a:rPr lang="el-GR" dirty="0"/>
              <a:t>Αυτά είναι για παράδειγμα:</a:t>
            </a:r>
          </a:p>
          <a:p>
            <a:endParaRPr lang="en-US" dirty="0"/>
          </a:p>
          <a:p>
            <a:pPr marL="1200150" lvl="2" indent="-285750">
              <a:buFont typeface="Arial" charset="0"/>
              <a:buChar char="•"/>
            </a:pPr>
            <a:r>
              <a:rPr lang="en-US" dirty="0" err="1"/>
              <a:t>writeq</a:t>
            </a:r>
            <a:r>
              <a:rPr lang="en-US" dirty="0"/>
              <a:t>/1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/>
              <a:t>read/1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format/2</a:t>
            </a:r>
            <a:endParaRPr lang="el-GR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Οι παρενέργειες είναι φαινόμενα που δεν μπορούν να </a:t>
            </a:r>
            <a:r>
              <a:rPr lang="el-GR" dirty="0" smtClean="0"/>
              <a:t>γίνουν </a:t>
            </a:r>
            <a:r>
              <a:rPr lang="en-US" dirty="0" smtClean="0"/>
              <a:t>reasoned</a:t>
            </a:r>
            <a:r>
              <a:rPr lang="el-GR" dirty="0" smtClean="0"/>
              <a:t> </a:t>
            </a:r>
            <a:r>
              <a:rPr lang="el-GR" dirty="0"/>
              <a:t>μέσα στο πρόγραμμα. Για παράδειγμα, διαγραφή ενός αρχείου ή έξοδο στο τερματικό του συστήματος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Ακόμη </a:t>
            </a:r>
            <a:r>
              <a:rPr lang="el-GR" dirty="0" smtClean="0"/>
              <a:t>κατηγορήματα που </a:t>
            </a:r>
            <a:r>
              <a:rPr lang="el-GR" dirty="0"/>
              <a:t>παρεμποδίζουν ή απαγορεύουν μια </a:t>
            </a:r>
            <a:r>
              <a:rPr lang="en-US" dirty="0" smtClean="0"/>
              <a:t>declarative </a:t>
            </a:r>
            <a:r>
              <a:rPr lang="el-GR" dirty="0" smtClean="0"/>
              <a:t>ανάγνωση </a:t>
            </a:r>
            <a:r>
              <a:rPr lang="el-GR" dirty="0"/>
              <a:t>των προγραμμάτων </a:t>
            </a:r>
            <a:r>
              <a:rPr lang="el-GR" dirty="0" err="1"/>
              <a:t>Prolog</a:t>
            </a:r>
            <a:r>
              <a:rPr lang="el-GR" dirty="0"/>
              <a:t>, είναι </a:t>
            </a:r>
            <a:r>
              <a:rPr lang="en-US" dirty="0" err="1" smtClean="0"/>
              <a:t>extralogical</a:t>
            </a:r>
            <a:r>
              <a:rPr lang="el-GR" dirty="0" smtClean="0"/>
              <a:t>, πχ </a:t>
            </a:r>
            <a:r>
              <a:rPr lang="el-GR" dirty="0"/>
              <a:t>:</a:t>
            </a:r>
            <a:endParaRPr lang="en-US" dirty="0" smtClean="0"/>
          </a:p>
          <a:p>
            <a:r>
              <a:rPr lang="en-US" dirty="0" smtClean="0"/>
              <a:t>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!/</a:t>
            </a:r>
            <a:r>
              <a:rPr lang="en-US" dirty="0"/>
              <a:t>0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/>
              <a:t>(-&gt;)/2 and if-then-else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/>
              <a:t>(\+)/</a:t>
            </a:r>
            <a:r>
              <a:rPr lang="en-US" dirty="0" smtClean="0"/>
              <a:t>1</a:t>
            </a:r>
            <a:endParaRPr lang="el-GR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r>
              <a:rPr lang="el-GR" dirty="0" smtClean="0"/>
              <a:t>Αυτά τα κατηγορήματα μπορούν </a:t>
            </a:r>
            <a:r>
              <a:rPr lang="el-GR" dirty="0"/>
              <a:t>να </a:t>
            </a:r>
            <a:r>
              <a:rPr lang="el-GR" dirty="0" smtClean="0"/>
              <a:t>γίνουν κατανοητά </a:t>
            </a:r>
            <a:r>
              <a:rPr lang="el-GR" dirty="0"/>
              <a:t>μόνο διαδικαστικά, λαμβάνοντας υπόψη τον πραγματικό έλεγχο ροής του διερμηνέα, και ως εκ τούτου είναι πέρα </a:t>
            </a:r>
            <a:r>
              <a:rPr lang="el-GR" dirty="0" smtClean="0"/>
              <a:t>από τη καθαρής λογική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455535" y="283811"/>
            <a:ext cx="28370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b="1" u="sng" dirty="0" err="1" smtClean="0">
                <a:solidFill>
                  <a:schemeClr val="bg1"/>
                </a:solidFill>
              </a:rPr>
              <a:t>Extralogical</a:t>
            </a:r>
            <a:r>
              <a:rPr lang="en-US" sz="2200" b="1" u="sng" dirty="0" smtClean="0">
                <a:solidFill>
                  <a:schemeClr val="bg1"/>
                </a:solidFill>
              </a:rPr>
              <a:t> Predicates</a:t>
            </a:r>
            <a:endParaRPr lang="en-US" sz="22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98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037-FB45-0E4E-A040-3F9DDBA36F1C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81411" y="1229282"/>
            <a:ext cx="29127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200" b="1" i="1" u="sng" dirty="0"/>
              <a:t>Πίνακας Περιεχομένων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25158" y="2474436"/>
            <a:ext cx="22252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l-GR" dirty="0" smtClean="0"/>
              <a:t>Κλασσικές Λογικές</a:t>
            </a:r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l-GR" dirty="0" err="1" smtClean="0"/>
              <a:t>Μονοτονικότητα</a:t>
            </a:r>
            <a:endParaRPr lang="el-GR" dirty="0" smtClean="0"/>
          </a:p>
          <a:p>
            <a:endParaRPr lang="el-GR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Nonmonotonicity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Prolog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0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F03C9-BF99-7A45-B6F8-867DD6EAFCF6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08477" y="798785"/>
            <a:ext cx="9309280" cy="49859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sz="2400" b="1" u="sng" dirty="0" smtClean="0">
                <a:solidFill>
                  <a:schemeClr val="bg1"/>
                </a:solidFill>
              </a:rPr>
              <a:t>Βιβλιογραφία &amp; Αναφορές</a:t>
            </a:r>
          </a:p>
          <a:p>
            <a:pPr algn="ctr"/>
            <a:endParaRPr lang="el-GR" sz="2400" b="1" u="sng" dirty="0" smtClean="0">
              <a:solidFill>
                <a:schemeClr val="bg1"/>
              </a:solidFill>
            </a:endParaRPr>
          </a:p>
          <a:p>
            <a:endParaRPr lang="el-GR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en.wikipedia.org/wiki/Classical_logic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en.wikipedia.org/wiki/Monotonicity_of_entailment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en.wikipedia.org/wiki/Non-monotonic_logic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stackoverflow.com/questions/what-is-meant-by-logical-purity-in-prolog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6"/>
              </a:rPr>
              <a:t>http://babel.ls.fi.upm.es/~</a:t>
            </a:r>
            <a:r>
              <a:rPr lang="en-US" dirty="0" smtClean="0">
                <a:hlinkClick r:id="rId6"/>
              </a:rPr>
              <a:t>jjmoreno/default.html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www.codeday.top/2017/10/15/49520.html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logic.stanford.edu/herbrand/herbrand.html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blogs.city.ac.uk/ml/files/2014/11/ilpTalk-1xtj3xm.pdf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0"/>
              </a:rPr>
              <a:t>http://web.it.nctu.edu.tw/~</a:t>
            </a:r>
            <a:r>
              <a:rPr lang="en-US" dirty="0" smtClean="0">
                <a:hlinkClick r:id="rId10"/>
              </a:rPr>
              <a:t>cschen/courses/2004/ai2004-NML.ppt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1"/>
              </a:rPr>
              <a:t>https://www.cis.upenn.edu/~</a:t>
            </a:r>
            <a:r>
              <a:rPr lang="en-US" dirty="0" smtClean="0">
                <a:hlinkClick r:id="rId11"/>
              </a:rPr>
              <a:t>matuszek/cis554-2013/Lectures/prolog-02-nonmonotonic.ppt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2"/>
              </a:rPr>
              <a:t>http://www.cs.tau.ac.il/~</a:t>
            </a:r>
            <a:r>
              <a:rPr lang="en-US" dirty="0" smtClean="0">
                <a:hlinkClick r:id="rId12"/>
              </a:rPr>
              <a:t>annaz/teaching/TAU_winter08/Seminar/ArielLogic.pdf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3"/>
              </a:rPr>
              <a:t>http://</a:t>
            </a:r>
            <a:r>
              <a:rPr lang="en-US" dirty="0" smtClean="0">
                <a:hlinkClick r:id="rId13"/>
              </a:rPr>
              <a:t>prism.cs.umd.edu/papers/Min93:overview/lpnmr.overview.jlp.html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4"/>
              </a:rPr>
              <a:t>http://www.cse.unsw.edu.au/~</a:t>
            </a:r>
            <a:r>
              <a:rPr lang="en-US" dirty="0" smtClean="0">
                <a:hlinkClick r:id="rId14"/>
              </a:rPr>
              <a:t>cs4415/2009/resources/stable.pdf</a:t>
            </a:r>
            <a:endParaRPr lang="el-G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hlinkClick r:id="rId15"/>
              </a:rPr>
              <a:t>http://</a:t>
            </a:r>
            <a:r>
              <a:rPr lang="en-US" dirty="0" err="1">
                <a:hlinkClick r:id="rId15"/>
              </a:rPr>
              <a:t>cgi.di.uoa.gr</a:t>
            </a:r>
            <a:r>
              <a:rPr lang="en-US" dirty="0">
                <a:hlinkClick r:id="rId15"/>
              </a:rPr>
              <a:t>/~</a:t>
            </a:r>
            <a:r>
              <a:rPr lang="en-US" dirty="0" err="1">
                <a:hlinkClick r:id="rId15"/>
              </a:rPr>
              <a:t>prondo</a:t>
            </a:r>
            <a:r>
              <a:rPr lang="en-US" dirty="0">
                <a:hlinkClick r:id="rId15"/>
              </a:rPr>
              <a:t>/SEMANTICS/</a:t>
            </a:r>
            <a:r>
              <a:rPr lang="en-US" dirty="0" err="1">
                <a:hlinkClick r:id="rId15"/>
              </a:rPr>
              <a:t>minimum.pdf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20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5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374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4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48C6C-F8E0-6444-8896-907967395792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463724" y="1207000"/>
                <a:ext cx="10162847" cy="5049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charset="0"/>
                  <a:buChar char="•"/>
                </a:pPr>
                <a:r>
                  <a:rPr lang="el-GR" dirty="0" smtClean="0"/>
                  <a:t>Η κλασική λογική</a:t>
                </a:r>
                <a:r>
                  <a:rPr lang="en-US" dirty="0" smtClean="0"/>
                  <a:t> (Classical Logic)</a:t>
                </a:r>
                <a:r>
                  <a:rPr lang="el-GR" dirty="0" smtClean="0"/>
                  <a:t> (ή η τυπική λογική</a:t>
                </a:r>
                <a:r>
                  <a:rPr lang="en-US" dirty="0" smtClean="0"/>
                  <a:t>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Standard Logic ) </a:t>
                </a:r>
                <a:r>
                  <a:rPr lang="el-GR" dirty="0" smtClean="0"/>
                  <a:t>είναι μια εκτενώς μελετημένη</a:t>
                </a:r>
              </a:p>
              <a:p>
                <a:r>
                  <a:rPr lang="el-GR" dirty="0" smtClean="0"/>
                  <a:t>και </a:t>
                </a:r>
                <a:r>
                  <a:rPr lang="el-GR" dirty="0"/>
                  <a:t>ευρέως χρησιμοποιούμενη </a:t>
                </a:r>
                <a:r>
                  <a:rPr lang="el-GR" dirty="0" smtClean="0"/>
                  <a:t>κατηγορία τυπικής λογικής (ή απλά μαθηματική λογική).</a:t>
                </a:r>
                <a:r>
                  <a:rPr lang="en-US" dirty="0" smtClean="0"/>
                  <a:t> </a:t>
                </a:r>
                <a:endParaRPr lang="el-GR" dirty="0" smtClean="0"/>
              </a:p>
              <a:p>
                <a:endParaRPr lang="el-GR" dirty="0"/>
              </a:p>
              <a:p>
                <a:r>
                  <a:rPr lang="el-GR" dirty="0"/>
                  <a:t>Κάθε λογικό σύστημα σε αυτή την κατηγορία μοιράζεται </a:t>
                </a:r>
                <a:r>
                  <a:rPr lang="el-GR" dirty="0" smtClean="0"/>
                  <a:t>τις εξής χαρακτηριστικές ιδιότητες:</a:t>
                </a:r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b="1" u="sng" dirty="0" smtClean="0"/>
                  <a:t>Law of excluded middle</a:t>
                </a:r>
                <a:r>
                  <a:rPr lang="en-US" dirty="0" smtClean="0"/>
                  <a:t> </a:t>
                </a:r>
                <a:r>
                  <a:rPr lang="el-GR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∨¬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</m:oMath>
                </a14:m>
                <a:r>
                  <a:rPr lang="el-GR" dirty="0" smtClean="0"/>
                  <a:t>)</a:t>
                </a:r>
                <a:r>
                  <a:rPr lang="en-US" dirty="0" smtClean="0"/>
                  <a:t> </a:t>
                </a:r>
                <a:r>
                  <a:rPr lang="el-GR" dirty="0" smtClean="0"/>
                  <a:t>και </a:t>
                </a:r>
                <a:r>
                  <a:rPr lang="en-US" b="1" u="sng" dirty="0" smtClean="0"/>
                  <a:t>double negative elimination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≡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b="1" u="sng" dirty="0" smtClean="0"/>
                  <a:t>Law of noncontradiction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</m:oMath>
                </a14:m>
                <a:r>
                  <a:rPr lang="el-GR" dirty="0"/>
                  <a:t>)</a:t>
                </a:r>
                <a:r>
                  <a:rPr lang="en-US" dirty="0"/>
                  <a:t> </a:t>
                </a:r>
                <a:r>
                  <a:rPr lang="en-US" dirty="0" smtClean="0"/>
                  <a:t>, </a:t>
                </a:r>
                <a:r>
                  <a:rPr lang="el-GR" dirty="0" smtClean="0"/>
                  <a:t>και</a:t>
                </a:r>
                <a:r>
                  <a:rPr lang="en-US" dirty="0" smtClean="0"/>
                  <a:t> </a:t>
                </a:r>
                <a:r>
                  <a:rPr lang="en-US" b="1" u="sng" dirty="0" smtClean="0"/>
                  <a:t>principle of explosion</a:t>
                </a:r>
                <a:r>
                  <a:rPr lang="el-GR" dirty="0" smtClean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: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∧¬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)⊢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b="1" u="sng" dirty="0" smtClean="0"/>
                  <a:t>Commutativity of conjunction: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:(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)⊢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Q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b="1" u="sng" dirty="0" smtClean="0"/>
                  <a:t>De Morgan duality</a:t>
                </a:r>
                <a:r>
                  <a:rPr lang="en-US" dirty="0" smtClean="0"/>
                  <a:t>: </a:t>
                </a:r>
                <a:r>
                  <a:rPr lang="en-US" dirty="0"/>
                  <a:t>every </a:t>
                </a:r>
                <a:r>
                  <a:rPr lang="en-US" b="1" u="sng" dirty="0" smtClean="0"/>
                  <a:t>logical operator</a:t>
                </a:r>
                <a:r>
                  <a:rPr lang="en-US" b="1" dirty="0" smtClean="0"/>
                  <a:t> </a:t>
                </a:r>
                <a:r>
                  <a:rPr lang="en-US" dirty="0"/>
                  <a:t>is dual to </a:t>
                </a:r>
                <a:r>
                  <a:rPr lang="en-US" dirty="0" smtClean="0"/>
                  <a:t>another</a:t>
                </a: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/>
                  <a:t>and </a:t>
                </a:r>
                <a:r>
                  <a:rPr lang="en-US" b="1" u="sng" dirty="0" err="1"/>
                  <a:t>idempotency</a:t>
                </a:r>
                <a:r>
                  <a:rPr lang="en-US" b="1" u="sng" dirty="0"/>
                  <a:t> of entailment</a:t>
                </a:r>
                <a:r>
                  <a:rPr lang="en-US" b="1" dirty="0"/>
                  <a:t> </a:t>
                </a:r>
                <a14:m>
                  <m:oMath xmlns:m="http://schemas.openxmlformats.org/officeDocument/2006/math">
                    <m:r>
                      <a:rPr lang="en-US" sz="2200">
                        <a:latin typeface="Cambria Math" charset="0"/>
                        <a:ea typeface="Cambria Math" charset="0"/>
                        <a:cs typeface="Cambria Math" charset="0"/>
                      </a:rPr>
                      <m:t>:</m:t>
                    </m:r>
                    <m:f>
                      <m:fPr>
                        <m:ctrlP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l-GR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𝛤</m:t>
                        </m:r>
                        <m:r>
                          <a:rPr lang="el-GR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𝐶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𝐶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⊢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num>
                      <m:den>
                        <m:r>
                          <a:rPr lang="el-GR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𝛤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𝐶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⊢</m:t>
                        </m:r>
                        <m:r>
                          <a:rPr lang="en-US" sz="2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endParaRPr lang="en-US" dirty="0" smtClean="0"/>
              </a:p>
              <a:p>
                <a:pPr marL="285750" indent="-285750">
                  <a:buFont typeface="Arial" charset="0"/>
                  <a:buChar char="•"/>
                </a:pPr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sz="2200" b="1" u="sng" dirty="0" smtClean="0">
                    <a:solidFill>
                      <a:srgbClr val="FF0000"/>
                    </a:solidFill>
                  </a:rPr>
                  <a:t>Monotonicity </a:t>
                </a:r>
                <a:r>
                  <a:rPr lang="en-US" sz="2200" b="1" u="sng" smtClean="0">
                    <a:solidFill>
                      <a:srgbClr val="FF0000"/>
                    </a:solidFill>
                  </a:rPr>
                  <a:t>of entailment</a:t>
                </a:r>
                <a:endParaRPr lang="en-US" sz="2200" i="1" dirty="0"/>
              </a:p>
              <a:p>
                <a:pPr marL="285750" indent="-285750">
                  <a:buFont typeface="Arial" charset="0"/>
                  <a:buChar char="•"/>
                </a:pPr>
                <a:endParaRPr lang="en-US" sz="2000" dirty="0"/>
              </a:p>
              <a:p>
                <a:pPr marL="285750" indent="-285750">
                  <a:buFont typeface="Arial" charset="0"/>
                  <a:buChar char="•"/>
                </a:pPr>
                <a:endParaRPr lang="en-US" sz="20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3724" y="1207000"/>
                <a:ext cx="10162847" cy="5049203"/>
              </a:xfrm>
              <a:prstGeom prst="rect">
                <a:avLst/>
              </a:prstGeom>
              <a:blipFill rotWithShape="0">
                <a:blip r:embed="rId2"/>
                <a:stretch>
                  <a:fillRect l="-660" t="-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AutoShape 2" descr="\displaystyle P\lor \neg P.\!}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\displaystyle P\lor \neg P.\!}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071844" y="609600"/>
            <a:ext cx="258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b="1" i="1" u="sng" dirty="0">
                <a:solidFill>
                  <a:schemeClr val="bg1"/>
                </a:solidFill>
              </a:rPr>
              <a:t>Κλασσικές </a:t>
            </a:r>
            <a:r>
              <a:rPr lang="el-GR" sz="2400" b="1" i="1" u="sng" dirty="0" smtClean="0">
                <a:solidFill>
                  <a:schemeClr val="bg1"/>
                </a:solidFill>
              </a:rPr>
              <a:t>Λογικές</a:t>
            </a:r>
            <a:endParaRPr lang="el-GR" sz="2400" b="1" i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15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67096" y="840827"/>
            <a:ext cx="1028947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u="sng" dirty="0" smtClean="0">
                <a:solidFill>
                  <a:srgbClr val="FF0000"/>
                </a:solidFill>
              </a:rPr>
              <a:t>Monotonicity of entailment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</a:rPr>
              <a:t>: </a:t>
            </a:r>
            <a:r>
              <a:rPr lang="el-GR" dirty="0" smtClean="0"/>
              <a:t>είναι </a:t>
            </a:r>
            <a:r>
              <a:rPr lang="el-GR" dirty="0"/>
              <a:t>μια ιδιότητα πολλών λογικών συστημάτων που δηλώνει </a:t>
            </a:r>
            <a:r>
              <a:rPr lang="el-GR" dirty="0" smtClean="0"/>
              <a:t>ότι</a:t>
            </a:r>
            <a:endParaRPr lang="en-US" dirty="0" smtClean="0"/>
          </a:p>
          <a:p>
            <a:r>
              <a:rPr lang="el-GR" dirty="0" smtClean="0"/>
              <a:t>οι </a:t>
            </a:r>
            <a:r>
              <a:rPr lang="el-GR" dirty="0"/>
              <a:t>υποθέσεις </a:t>
            </a:r>
            <a:r>
              <a:rPr lang="el-GR" dirty="0" smtClean="0"/>
              <a:t>οποιουδήποτε </a:t>
            </a:r>
            <a:r>
              <a:rPr lang="el-GR" dirty="0"/>
              <a:t>παραγόμενου γεγονότος μπορούν να επεκταθούν ελεύθερα με </a:t>
            </a:r>
            <a:endParaRPr lang="en-US" dirty="0" smtClean="0"/>
          </a:p>
          <a:p>
            <a:r>
              <a:rPr lang="el-GR" dirty="0" smtClean="0"/>
              <a:t>πρόσθετες </a:t>
            </a:r>
            <a:r>
              <a:rPr lang="el-GR" dirty="0"/>
              <a:t>υποθέσεις</a:t>
            </a:r>
            <a:r>
              <a:rPr lang="el-GR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l-GR" dirty="0"/>
              <a:t>Τα λογικά συστήματα με αυτή την ιδιότητα ονομάζονται </a:t>
            </a:r>
            <a:r>
              <a:rPr lang="en-US" dirty="0" smtClean="0"/>
              <a:t>monotonic logics</a:t>
            </a:r>
            <a:r>
              <a:rPr lang="en-US" dirty="0"/>
              <a:t> </a:t>
            </a:r>
            <a:r>
              <a:rPr lang="el-GR" dirty="0" smtClean="0"/>
              <a:t>προκειμένου </a:t>
            </a:r>
            <a:r>
              <a:rPr lang="el-GR" dirty="0"/>
              <a:t>να τα </a:t>
            </a:r>
            <a:endParaRPr lang="en-US" dirty="0" smtClean="0"/>
          </a:p>
          <a:p>
            <a:r>
              <a:rPr lang="el-GR" dirty="0" smtClean="0"/>
              <a:t>διαφοροποιήσουν </a:t>
            </a:r>
            <a:r>
              <a:rPr lang="el-GR" dirty="0"/>
              <a:t>από </a:t>
            </a:r>
            <a:r>
              <a:rPr lang="en-US" dirty="0" smtClean="0"/>
              <a:t>non-monotonic logics</a:t>
            </a:r>
            <a:r>
              <a:rPr lang="el-GR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285750" indent="-285750" algn="just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(*)</a:t>
            </a:r>
            <a:r>
              <a:rPr lang="el-GR" dirty="0" smtClean="0"/>
              <a:t>Στην </a:t>
            </a:r>
            <a:r>
              <a:rPr lang="el-GR" dirty="0"/>
              <a:t>λογική, ένα τυπικό σύστημα (</a:t>
            </a:r>
            <a:r>
              <a:rPr lang="el-GR" dirty="0" err="1"/>
              <a:t>formal</a:t>
            </a:r>
            <a:r>
              <a:rPr lang="el-GR" dirty="0"/>
              <a:t> </a:t>
            </a:r>
            <a:r>
              <a:rPr lang="el-GR" dirty="0" err="1"/>
              <a:t>system</a:t>
            </a:r>
            <a:r>
              <a:rPr lang="el-GR" dirty="0"/>
              <a:t>), ή λογικό σύστημα (</a:t>
            </a:r>
            <a:r>
              <a:rPr lang="el-GR" dirty="0" err="1"/>
              <a:t>logic</a:t>
            </a:r>
            <a:r>
              <a:rPr lang="el-GR" dirty="0"/>
              <a:t> </a:t>
            </a:r>
            <a:r>
              <a:rPr lang="el-GR" dirty="0" err="1"/>
              <a:t>system</a:t>
            </a:r>
            <a:r>
              <a:rPr lang="el-GR" dirty="0"/>
              <a:t>), ή απλά λογική </a:t>
            </a:r>
            <a:endParaRPr lang="en-US" dirty="0"/>
          </a:p>
          <a:p>
            <a:pPr algn="just"/>
            <a:r>
              <a:rPr lang="el-GR" dirty="0"/>
              <a:t>αποτελείται από μια τυπική γλώσσα σε </a:t>
            </a:r>
            <a:r>
              <a:rPr lang="el-GR" dirty="0" err="1"/>
              <a:t>συδυασμό</a:t>
            </a:r>
            <a:r>
              <a:rPr lang="el-GR" dirty="0"/>
              <a:t> με ένα συμπερασματικό σύστημα, που αποτελείται </a:t>
            </a:r>
            <a:endParaRPr lang="en-US" dirty="0"/>
          </a:p>
          <a:p>
            <a:pPr algn="just"/>
            <a:r>
              <a:rPr lang="el-GR" dirty="0"/>
              <a:t>από ένα σύνολο από συμπερασματικούς κανόνες και/ή αξιώματα. Ένα τυπικό σύστημα χρησιμοποιείται </a:t>
            </a:r>
            <a:endParaRPr lang="en-US" dirty="0"/>
          </a:p>
          <a:p>
            <a:pPr algn="just"/>
            <a:r>
              <a:rPr lang="el-GR" dirty="0"/>
              <a:t>για να παράγει μια έκφραση από μια ή περισσότερες άλλες εκφράσεις που διατυπώνονται ως υποθέσεις.</a:t>
            </a:r>
            <a:endParaRPr lang="en-US" dirty="0"/>
          </a:p>
          <a:p>
            <a:pPr algn="just"/>
            <a:r>
              <a:rPr lang="el-GR" dirty="0"/>
              <a:t> Οι εκφράσεις αυτές λέγονται αξιώματα, στην περίπτωση που υποτίθεται ότι είναι αληθείς, ή </a:t>
            </a:r>
            <a:r>
              <a:rPr lang="el-GR" dirty="0" smtClean="0"/>
              <a:t>θεωρήματα</a:t>
            </a:r>
            <a:r>
              <a:rPr lang="en-US" dirty="0" smtClean="0"/>
              <a:t> </a:t>
            </a:r>
            <a:r>
              <a:rPr lang="el-GR" dirty="0" smtClean="0"/>
              <a:t>στην </a:t>
            </a:r>
            <a:r>
              <a:rPr lang="el-GR" dirty="0"/>
              <a:t>περίπτωση που παράγονται. Ένα τυπικό σύστημα μπορεί να διατυπωθεί και να μελετηθεί για τις </a:t>
            </a:r>
            <a:endParaRPr lang="en-US" dirty="0"/>
          </a:p>
          <a:p>
            <a:pPr algn="just"/>
            <a:r>
              <a:rPr lang="el-GR" dirty="0"/>
              <a:t>εγγενείς του ιδιότητες, ή μπορεί να έχει στόχο την περιγραφή εξωτερικών φαινομένων (μοντέλο).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31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567544" y="1436914"/>
                <a:ext cx="10416057" cy="36933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charset="0"/>
                  <a:buChar char="•"/>
                </a:pPr>
                <a:r>
                  <a:rPr lang="el-GR" dirty="0"/>
                  <a:t>Αυτή η ιδιότητα μπορεί να εκφραστεί με έναν κανόνα συμπερασμάτων (</a:t>
                </a:r>
                <a:r>
                  <a:rPr lang="en-US" dirty="0"/>
                  <a:t>inference rule</a:t>
                </a:r>
                <a:r>
                  <a:rPr lang="el-GR" dirty="0"/>
                  <a:t>) που ονομάζεται </a:t>
                </a:r>
              </a:p>
              <a:p>
                <a:r>
                  <a:rPr lang="en-US" b="1" dirty="0"/>
                  <a:t>weakening </a:t>
                </a:r>
                <a:r>
                  <a:rPr lang="el-GR" dirty="0"/>
                  <a:t>ή μερικές φορές </a:t>
                </a:r>
                <a:r>
                  <a:rPr lang="en-US" b="1" dirty="0"/>
                  <a:t>thinning</a:t>
                </a:r>
                <a:r>
                  <a:rPr lang="el-GR" dirty="0"/>
                  <a:t> και σε τέτοια συστήματα μπορεί κανείς να πει ότι η συνεπαγωγή </a:t>
                </a:r>
                <a:endParaRPr lang="en-US" dirty="0"/>
              </a:p>
              <a:p>
                <a:r>
                  <a:rPr lang="el-GR" dirty="0"/>
                  <a:t>είναι μονότονη αν και μόνο αν ο κανόνας αυτός υπάρχει στο λογικό σύστημα.</a:t>
                </a:r>
              </a:p>
              <a:p>
                <a:endParaRPr lang="el-GR" dirty="0"/>
              </a:p>
              <a:p>
                <a:r>
                  <a:rPr lang="el-GR" dirty="0"/>
                  <a:t>Τυπικά</a:t>
                </a:r>
                <a:r>
                  <a:rPr lang="en-US" dirty="0"/>
                  <a:t> </a:t>
                </a:r>
                <a:r>
                  <a:rPr lang="el-GR" dirty="0"/>
                  <a:t>σε s</a:t>
                </a:r>
                <a:r>
                  <a:rPr lang="en-US" dirty="0" err="1"/>
                  <a:t>equent</a:t>
                </a:r>
                <a:r>
                  <a:rPr lang="en-US" dirty="0"/>
                  <a:t> </a:t>
                </a:r>
                <a:r>
                  <a:rPr lang="en-US" dirty="0" err="1"/>
                  <a:t>calcul</a:t>
                </a:r>
                <a:r>
                  <a:rPr lang="el-GR" dirty="0"/>
                  <a:t>i έστω</a:t>
                </a:r>
                <a:r>
                  <a:rPr lang="en-US" dirty="0"/>
                  <a:t> </a:t>
                </a:r>
                <a:r>
                  <a:rPr lang="el-GR" dirty="0"/>
                  <a:t>ότι</a:t>
                </a:r>
                <a:r>
                  <a:rPr lang="en-US" dirty="0"/>
                  <a:t> </a:t>
                </a:r>
                <a:r>
                  <a:rPr lang="el-GR" dirty="0"/>
                  <a:t>έχουμε</a:t>
                </a:r>
                <a:r>
                  <a:rPr lang="en-US" dirty="0"/>
                  <a:t> </a:t>
                </a:r>
                <a:endParaRPr lang="en-US" dirty="0" smtClean="0"/>
              </a:p>
              <a:p>
                <a:endParaRPr lang="el-GR" dirty="0"/>
              </a:p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>
                        <a:latin typeface="Cambria Math" charset="0"/>
                        <a:ea typeface="Cambria Math" charset="0"/>
                        <a:cs typeface="Cambria Math" charset="0"/>
                      </a:rPr>
                      <m:t>Γ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⊢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C</m:t>
                    </m:r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pPr algn="ctr"/>
                <a:endParaRPr lang="en-US" dirty="0"/>
              </a:p>
              <a:p>
                <a:pPr algn="ctr"/>
                <a:endParaRPr lang="el-GR" dirty="0"/>
              </a:p>
              <a:p>
                <a:r>
                  <a:rPr lang="el-GR" dirty="0"/>
                  <a:t>Δηλαδή,</a:t>
                </a:r>
                <a:r>
                  <a:rPr lang="en-US" dirty="0"/>
                  <a:t> </a:t>
                </a:r>
                <a:r>
                  <a:rPr lang="el-GR" dirty="0"/>
                  <a:t>βάσει ενός  συνόλου υποθέσεων Γ, μπορεί κανείς να αποδείξει το C. </a:t>
                </a:r>
                <a:r>
                  <a:rPr lang="en-US" b="1" dirty="0"/>
                  <a:t>Weakening </a:t>
                </a:r>
                <a:r>
                  <a:rPr lang="el-GR" dirty="0"/>
                  <a:t>, προσθέτοντας</a:t>
                </a:r>
                <a:endParaRPr lang="en-US" dirty="0"/>
              </a:p>
              <a:p>
                <a:r>
                  <a:rPr lang="el-GR" dirty="0"/>
                  <a:t>μια υπόθεση Α, επιτρέπει να συμπεράνει κανείς:</a:t>
                </a:r>
                <a:endParaRPr lang="en-US" dirty="0"/>
              </a:p>
              <a:p>
                <a:endParaRPr lang="en-US" dirty="0"/>
              </a:p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A</m:t>
                    </m:r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m:rPr>
                        <m:sty m:val="p"/>
                      </m:rPr>
                      <a:rPr lang="el-GR">
                        <a:latin typeface="Cambria Math" charset="0"/>
                        <a:ea typeface="Cambria Math" charset="0"/>
                        <a:cs typeface="Cambria Math" charset="0"/>
                      </a:rPr>
                      <m:t>Γ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⊢</m:t>
                    </m:r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C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544" y="1436914"/>
                <a:ext cx="10416057" cy="3693319"/>
              </a:xfrm>
              <a:prstGeom prst="rect">
                <a:avLst/>
              </a:prstGeom>
              <a:blipFill rotWithShape="0">
                <a:blip r:embed="rId2"/>
                <a:stretch>
                  <a:fillRect l="-468" t="-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31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F6565-A703-8A49-99A3-7FAECB4B9648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01815" y="1715496"/>
            <a:ext cx="724724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Ουσιαστικά η προηγούμενα διαφάνεια δηλώνει ότι στην κλασσική λογική</a:t>
            </a:r>
          </a:p>
          <a:p>
            <a:r>
              <a:rPr lang="el-GR" dirty="0" smtClean="0"/>
              <a:t>όταν κάτι αποδειχθεί τότε ισχύει για πάντα!!!</a:t>
            </a:r>
          </a:p>
          <a:p>
            <a:endParaRPr lang="en-US" dirty="0" smtClean="0"/>
          </a:p>
          <a:p>
            <a:endParaRPr lang="el-GR" dirty="0"/>
          </a:p>
          <a:p>
            <a:r>
              <a:rPr lang="el-GR" dirty="0" smtClean="0"/>
              <a:t>Δεν μπορεί δηλαδή η προσθήκη νέων υποθέσεων να ακυρώσει κάτι που </a:t>
            </a:r>
          </a:p>
          <a:p>
            <a:r>
              <a:rPr lang="el-GR" dirty="0" smtClean="0"/>
              <a:t>έχει αποδειχθεί χωρίς αυτή τη προσθήκη.</a:t>
            </a:r>
          </a:p>
          <a:p>
            <a:endParaRPr lang="en-US" dirty="0" smtClean="0"/>
          </a:p>
          <a:p>
            <a:endParaRPr lang="el-GR" dirty="0"/>
          </a:p>
          <a:p>
            <a:r>
              <a:rPr lang="el-GR" dirty="0" smtClean="0"/>
              <a:t>Συνεπώς δεν είναι κατάλληλη για την περιγραφή της πραγματικότητας!</a:t>
            </a:r>
          </a:p>
          <a:p>
            <a:endParaRPr lang="el-G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5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CF41F-356A-214F-A421-3EEC20DC8801}" type="datetime1">
              <a:rPr lang="en-US" smtClean="0"/>
              <a:t>12/7/17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79049" y="699247"/>
            <a:ext cx="6162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sz="2000" b="1" u="sng" dirty="0" smtClean="0">
                <a:solidFill>
                  <a:schemeClr val="bg1"/>
                </a:solidFill>
              </a:rPr>
              <a:t>ΠΡΟΒΛΗΜΑΤΑ ΠΟΥ ΣΥΝΑΝΤΑΜΕ ΣΤΗ ΚΛΑΣΣΙΚΗ ΛΟΓΙΚΗ</a:t>
            </a:r>
            <a:endParaRPr lang="en-US" sz="2000" b="1" u="sng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7936" y="2119256"/>
            <a:ext cx="901593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1.   </a:t>
            </a:r>
            <a:r>
              <a:rPr lang="el-GR" sz="2000" dirty="0" smtClean="0"/>
              <a:t>Το </a:t>
            </a:r>
            <a:r>
              <a:rPr lang="el-GR" sz="2000" dirty="0"/>
              <a:t>μέγεθος της θεωρίας που απαιτείται για να περιγράψουμε τις </a:t>
            </a:r>
            <a:r>
              <a:rPr lang="el-GR" sz="2000" dirty="0" smtClean="0"/>
              <a:t>πραγματικές</a:t>
            </a:r>
            <a:r>
              <a:rPr lang="en-US" sz="2000" dirty="0"/>
              <a:t> </a:t>
            </a:r>
            <a:endParaRPr lang="en-US" sz="2000" dirty="0" smtClean="0"/>
          </a:p>
          <a:p>
            <a:r>
              <a:rPr lang="el-GR" sz="2000" dirty="0" smtClean="0"/>
              <a:t>καταστάσεις είναι συντριπτικά μεγάλο</a:t>
            </a:r>
          </a:p>
          <a:p>
            <a:endParaRPr lang="el-GR" sz="2000" dirty="0" smtClean="0"/>
          </a:p>
          <a:p>
            <a:r>
              <a:rPr lang="en-US" sz="2000" dirty="0" smtClean="0"/>
              <a:t>2.   </a:t>
            </a:r>
            <a:r>
              <a:rPr lang="el-GR" sz="2000" dirty="0" smtClean="0"/>
              <a:t>Πολύ </a:t>
            </a:r>
            <a:r>
              <a:rPr lang="el-GR" sz="2000" dirty="0"/>
              <a:t>αδύναμη ενόψει της ελλιπούς </a:t>
            </a:r>
            <a:r>
              <a:rPr lang="el-GR" sz="2000" dirty="0" smtClean="0"/>
              <a:t>γνώσης</a:t>
            </a:r>
          </a:p>
          <a:p>
            <a:endParaRPr lang="el-GR" sz="2000" dirty="0" smtClean="0"/>
          </a:p>
          <a:p>
            <a:endParaRPr lang="el-GR" sz="2000" dirty="0"/>
          </a:p>
          <a:p>
            <a:r>
              <a:rPr lang="en-US" sz="2000" dirty="0" smtClean="0"/>
              <a:t>3.   </a:t>
            </a:r>
            <a:r>
              <a:rPr lang="el-GR" sz="2000" dirty="0" smtClean="0"/>
              <a:t>Δυσκολία  στο  </a:t>
            </a:r>
            <a:r>
              <a:rPr lang="el-GR" sz="2000" dirty="0"/>
              <a:t>να αντιμετωπίσει νέες (αντικρουόμενες) γνώσεις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27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EF5EA-1CC6-1447-8CD2-FF5028AB7ADD}" type="datetime1">
              <a:rPr lang="en-US" smtClean="0"/>
              <a:t>12/7/17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388197" y="806824"/>
                <a:ext cx="7652672" cy="48936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2400" u="sng" dirty="0" smtClean="0"/>
                  <a:t>Παραδείγματα:</a:t>
                </a:r>
              </a:p>
              <a:p>
                <a:endParaRPr lang="el-GR" dirty="0" smtClean="0"/>
              </a:p>
              <a:p>
                <a:pPr marL="342900" indent="-342900">
                  <a:buAutoNum type="arabicPeriod"/>
                </a:pPr>
                <a:r>
                  <a:rPr lang="el-GR" dirty="0" smtClean="0"/>
                  <a:t>Μέγεθος Λογικής:   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𝑥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𝐵𝑖𝑟𝑑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𝐹𝑙𝑦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𝑥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marL="342900" indent="-342900">
                  <a:buAutoNum type="arabicPeriod"/>
                </a:pPr>
                <a:endParaRPr lang="en-US" dirty="0" smtClean="0"/>
              </a:p>
              <a:p>
                <a:r>
                  <a:rPr lang="en-US" dirty="0"/>
                  <a:t> </a:t>
                </a:r>
                <a:r>
                  <a:rPr lang="en-US" dirty="0" smtClean="0"/>
                  <a:t>      </a:t>
                </a:r>
                <a:r>
                  <a:rPr lang="el-GR" dirty="0" smtClean="0"/>
                  <a:t>Πιο ρεαλιστικό σενάριο:  </a:t>
                </a:r>
              </a:p>
              <a:p>
                <a:endParaRPr lang="en-US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∀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.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𝐵𝑖𝑟𝑑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Penguin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Ostricht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Chicken</m:t>
                      </m:r>
                      <m: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x</m:t>
                      </m:r>
                      <m: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→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𝐹𝑙𝑦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r>
                  <a:rPr lang="el-GR" dirty="0" smtClean="0"/>
                  <a:t>       Ίσως ακόμα πιο λεπτομερώς: </a:t>
                </a:r>
              </a:p>
              <a:p>
                <a:endParaRPr lang="el-G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∀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.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𝐵𝑖𝑟𝑑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Penguin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Ostricht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Chicken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</m:oMath>
                  </m:oMathPara>
                </a14:m>
                <a:endParaRPr lang="el-GR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Tied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Caged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Injured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Baby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∧</m:t>
                      </m:r>
                      <m:r>
                        <a:rPr lang="el-G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¬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Died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x</m:t>
                          </m:r>
                        </m:e>
                      </m:d>
                    </m:oMath>
                  </m:oMathPara>
                </a14:m>
                <a:endParaRPr lang="en-US" b="0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→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𝐹𝑙𝑦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𝑥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l-GR" dirty="0" smtClean="0"/>
              </a:p>
              <a:p>
                <a:endParaRPr lang="en-US" dirty="0" smtClean="0"/>
              </a:p>
              <a:p>
                <a:r>
                  <a:rPr lang="el-GR" dirty="0"/>
                  <a:t>Κ</a:t>
                </a:r>
                <a:r>
                  <a:rPr lang="el-GR" dirty="0" smtClean="0"/>
                  <a:t>αι ακόμα δεν έχουμε συμπεριλάβει αρκετές πληροφορίες απαραίτητες </a:t>
                </a:r>
              </a:p>
              <a:p>
                <a:r>
                  <a:rPr lang="el-GR" dirty="0" smtClean="0"/>
                  <a:t>για  την περιγραφή μιας πραγματικής καταστάσεις  οπότε σε αυτό το σημείο </a:t>
                </a:r>
              </a:p>
              <a:p>
                <a:r>
                  <a:rPr lang="el-GR" dirty="0" smtClean="0"/>
                  <a:t>καθίσταται σαφής η δυσκολία ως προς το μέγεθος της λογικής.</a:t>
                </a:r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8197" y="806824"/>
                <a:ext cx="7652672" cy="4893647"/>
              </a:xfrm>
              <a:prstGeom prst="rect">
                <a:avLst/>
              </a:prstGeom>
              <a:blipFill rotWithShape="0">
                <a:blip r:embed="rId2"/>
                <a:stretch>
                  <a:fillRect l="-1275" t="-996" b="-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570616" y="2818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78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8649</TotalTime>
  <Words>1848</Words>
  <Application>Microsoft Macintosh PowerPoint</Application>
  <PresentationFormat>Widescreen</PresentationFormat>
  <Paragraphs>414</Paragraphs>
  <Slides>31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Calibri</vt:lpstr>
      <vt:lpstr>Cambria Math</vt:lpstr>
      <vt:lpstr>Century Gothic</vt:lpstr>
      <vt:lpstr>Comic Sans MS</vt:lpstr>
      <vt:lpstr>Mangal</vt:lpstr>
      <vt:lpstr>Trebuchet MS</vt:lpstr>
      <vt:lpstr>Tw Cen MT</vt:lpstr>
      <vt:lpstr>Wingdings</vt:lpstr>
      <vt:lpstr>新細明體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79</cp:revision>
  <dcterms:created xsi:type="dcterms:W3CDTF">2017-11-02T12:21:46Z</dcterms:created>
  <dcterms:modified xsi:type="dcterms:W3CDTF">2017-12-07T18:46:26Z</dcterms:modified>
</cp:coreProperties>
</file>

<file path=docProps/thumbnail.jpeg>
</file>